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32"/>
  </p:notesMasterIdLst>
  <p:handoutMasterIdLst>
    <p:handoutMasterId r:id="rId33"/>
  </p:handoutMasterIdLst>
  <p:sldIdLst>
    <p:sldId id="342" r:id="rId2"/>
    <p:sldId id="371" r:id="rId3"/>
    <p:sldId id="343" r:id="rId4"/>
    <p:sldId id="344" r:id="rId5"/>
    <p:sldId id="345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56" r:id="rId17"/>
    <p:sldId id="357" r:id="rId18"/>
    <p:sldId id="358" r:id="rId19"/>
    <p:sldId id="359" r:id="rId20"/>
    <p:sldId id="360" r:id="rId21"/>
    <p:sldId id="361" r:id="rId22"/>
    <p:sldId id="362" r:id="rId23"/>
    <p:sldId id="363" r:id="rId24"/>
    <p:sldId id="364" r:id="rId25"/>
    <p:sldId id="365" r:id="rId26"/>
    <p:sldId id="366" r:id="rId27"/>
    <p:sldId id="367" r:id="rId28"/>
    <p:sldId id="368" r:id="rId29"/>
    <p:sldId id="369" r:id="rId30"/>
    <p:sldId id="370" r:id="rId31"/>
  </p:sldIdLst>
  <p:sldSz cx="12192000" cy="6858000"/>
  <p:notesSz cx="6815138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B15F"/>
    <a:srgbClr val="F3C06A"/>
    <a:srgbClr val="1B71A2"/>
    <a:srgbClr val="20303F"/>
    <a:srgbClr val="003366"/>
    <a:srgbClr val="336699"/>
    <a:srgbClr val="FF5050"/>
    <a:srgbClr val="1C1C1C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174" autoAdjust="0"/>
    <p:restoredTop sz="94602" autoAdjust="0"/>
  </p:normalViewPr>
  <p:slideViewPr>
    <p:cSldViewPr>
      <p:cViewPr varScale="1">
        <p:scale>
          <a:sx n="103" d="100"/>
          <a:sy n="103" d="100"/>
        </p:scale>
        <p:origin x="72" y="2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275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444038"/>
            <a:ext cx="295275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18DF3E87-CBA5-4CC9-9269-5A387130B4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5600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D4540-2E1D-45A9-BF99-D15F959A26AF}" type="datetimeFigureOut">
              <a:rPr lang="zh-TW" altLang="en-US" smtClean="0"/>
              <a:t>2018/9/14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6125"/>
            <a:ext cx="66262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5306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6080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DAD59-C735-4728-884B-6193BE16DB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0913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DAD59-C735-4728-884B-6193BE16DBA1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689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D1933-75FB-4655-9B13-676A6AF2388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04054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D1933-75FB-4655-9B13-676A6AF2388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63138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D1933-75FB-4655-9B13-676A6AF2388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6403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="" xmlns:a16="http://schemas.microsoft.com/office/drawing/2014/main" id="{09EFC1FE-6212-498E-8FBE-623121A610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7234813"/>
          </a:xfrm>
          <a:prstGeom prst="rect">
            <a:avLst/>
          </a:prstGeom>
        </p:spPr>
      </p:pic>
      <p:sp>
        <p:nvSpPr>
          <p:cNvPr id="25" name="文字方塊 24"/>
          <p:cNvSpPr txBox="1"/>
          <p:nvPr userDrawn="1"/>
        </p:nvSpPr>
        <p:spPr>
          <a:xfrm>
            <a:off x="270777" y="6381328"/>
            <a:ext cx="2305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solidFill>
                  <a:schemeClr val="bg1"/>
                </a:solidFill>
                <a:effectLst/>
                <a:latin typeface="+mn-lt"/>
                <a:ea typeface="微軟正黑體" panose="020B0604030504040204" pitchFamily="34" charset="-120"/>
              </a:rPr>
              <a:t>職能講座 </a:t>
            </a:r>
            <a:r>
              <a:rPr lang="en-US" altLang="zh-TW" sz="2000" dirty="0">
                <a:solidFill>
                  <a:schemeClr val="bg1"/>
                </a:solidFill>
                <a:effectLst/>
                <a:latin typeface="+mn-lt"/>
                <a:ea typeface="微軟正黑體" panose="020B0604030504040204" pitchFamily="34" charset="-120"/>
              </a:rPr>
              <a:t>2018.9.13</a:t>
            </a:r>
            <a:endParaRPr lang="zh-TW" altLang="en-US" sz="2000" dirty="0">
              <a:solidFill>
                <a:schemeClr val="bg1"/>
              </a:solidFill>
              <a:effectLst/>
              <a:latin typeface="+mn-lt"/>
              <a:ea typeface="微軟正黑體" panose="020B0604030504040204" pitchFamily="34" charset="-120"/>
            </a:endParaRPr>
          </a:p>
        </p:txBody>
      </p:sp>
      <p:sp>
        <p:nvSpPr>
          <p:cNvPr id="26" name="矩形 25"/>
          <p:cNvSpPr/>
          <p:nvPr userDrawn="1"/>
        </p:nvSpPr>
        <p:spPr>
          <a:xfrm>
            <a:off x="-17254" y="6273552"/>
            <a:ext cx="256604" cy="611833"/>
          </a:xfrm>
          <a:prstGeom prst="rect">
            <a:avLst/>
          </a:prstGeom>
          <a:solidFill>
            <a:srgbClr val="1B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</p:spTree>
    <p:extLst>
      <p:ext uri="{BB962C8B-B14F-4D97-AF65-F5344CB8AC3E}">
        <p14:creationId xmlns:p14="http://schemas.microsoft.com/office/powerpoint/2010/main" val="362351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>
              <a:defRPr/>
            </a:pPr>
            <a:fld id="{030D1933-75FB-4655-9B13-676A6AF2388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1290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A943D-AB8B-41D9-A0F0-AB0974D0615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042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D1933-75FB-4655-9B13-676A6AF2388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8815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1A356-E5F3-45F9-9FB1-4200695BFA7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836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4697DE-022B-40F2-AA07-31DFACFB7B35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32460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D1933-75FB-4655-9B13-676A6AF2388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911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51CEE-AD65-4E4A-9242-9D87EAC3F03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2737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D1933-75FB-4655-9B13-676A6AF2388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354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30D1933-75FB-4655-9B13-676A6AF2388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文字方塊 6">
            <a:extLst>
              <a:ext uri="{FF2B5EF4-FFF2-40B4-BE49-F238E27FC236}">
                <a16:creationId xmlns="" xmlns:a16="http://schemas.microsoft.com/office/drawing/2014/main" id="{748872AF-7CDE-4C87-A7F7-D9515B2EF0F2}"/>
              </a:ext>
            </a:extLst>
          </p:cNvPr>
          <p:cNvSpPr txBox="1"/>
          <p:nvPr userDrawn="1"/>
        </p:nvSpPr>
        <p:spPr>
          <a:xfrm>
            <a:off x="8578924" y="6430372"/>
            <a:ext cx="446859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sz="14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www.imc.com.tw</a:t>
            </a:r>
            <a:r>
              <a:rPr lang="zh-TW" altLang="en-US" sz="14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8" name="圖片 7">
            <a:extLst>
              <a:ext uri="{FF2B5EF4-FFF2-40B4-BE49-F238E27FC236}">
                <a16:creationId xmlns="" xmlns:a16="http://schemas.microsoft.com/office/drawing/2014/main" id="{4A6C97B2-7394-45BB-B8EF-22E338BE4F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31" b="57476"/>
          <a:stretch/>
        </p:blipFill>
        <p:spPr>
          <a:xfrm>
            <a:off x="157687" y="96251"/>
            <a:ext cx="1977874" cy="654362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3956BB3E-48FA-4B9B-A408-209BA76AC96A}"/>
              </a:ext>
            </a:extLst>
          </p:cNvPr>
          <p:cNvSpPr/>
          <p:nvPr userDrawn="1"/>
        </p:nvSpPr>
        <p:spPr>
          <a:xfrm>
            <a:off x="0" y="6356352"/>
            <a:ext cx="239349" cy="529033"/>
          </a:xfrm>
          <a:prstGeom prst="rect">
            <a:avLst/>
          </a:prstGeom>
          <a:solidFill>
            <a:srgbClr val="203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11" name="文字方塊 10">
            <a:extLst>
              <a:ext uri="{FF2B5EF4-FFF2-40B4-BE49-F238E27FC236}">
                <a16:creationId xmlns="" xmlns:a16="http://schemas.microsoft.com/office/drawing/2014/main" id="{D10BD9BB-066F-4867-BE4E-3F55D59A26CE}"/>
              </a:ext>
            </a:extLst>
          </p:cNvPr>
          <p:cNvSpPr txBox="1"/>
          <p:nvPr userDrawn="1"/>
        </p:nvSpPr>
        <p:spPr>
          <a:xfrm>
            <a:off x="270777" y="6474822"/>
            <a:ext cx="18838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微軟正黑體" panose="020B0604030504040204" pitchFamily="34" charset="-120"/>
              </a:rPr>
              <a:t>職能講座 </a:t>
            </a:r>
            <a:r>
              <a:rPr lang="en-US" altLang="zh-TW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微軟正黑體" panose="020B0604030504040204" pitchFamily="34" charset="-120"/>
              </a:rPr>
              <a:t>2018.9.13</a:t>
            </a:r>
            <a:endParaRPr lang="zh-TW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4253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431704" y="609600"/>
            <a:ext cx="5026496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不好的溝通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71664" y="2348880"/>
            <a:ext cx="6586500" cy="2311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語不驚人死不休 </a:t>
            </a:r>
            <a:r>
              <a:rPr lang="zh-TW" altLang="en-US" dirty="0" smtClean="0">
                <a:solidFill>
                  <a:srgbClr val="002060"/>
                </a:solidFill>
                <a:ea typeface="標楷體" pitchFamily="65" charset="-120"/>
              </a:rPr>
              <a:t>–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壞毛病.</a:t>
            </a:r>
          </a:p>
          <a:p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說人閒言閒語 </a:t>
            </a:r>
          </a:p>
          <a:p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當今是過度的溝通 </a:t>
            </a:r>
            <a:r>
              <a:rPr lang="zh-TW" altLang="en-US" dirty="0" smtClean="0">
                <a:solidFill>
                  <a:srgbClr val="002060"/>
                </a:solidFill>
                <a:ea typeface="標楷體" pitchFamily="65" charset="-120"/>
              </a:rPr>
              <a:t>– 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都是手機惹的禍</a:t>
            </a:r>
          </a:p>
          <a:p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好話壞話只在一線間</a:t>
            </a:r>
          </a:p>
        </p:txBody>
      </p:sp>
      <p:cxnSp>
        <p:nvCxnSpPr>
          <p:cNvPr id="6" name="直線接點 5"/>
          <p:cNvCxnSpPr/>
          <p:nvPr/>
        </p:nvCxnSpPr>
        <p:spPr>
          <a:xfrm>
            <a:off x="2783632" y="1844824"/>
            <a:ext cx="6264696" cy="0"/>
          </a:xfrm>
          <a:prstGeom prst="line">
            <a:avLst/>
          </a:prstGeom>
          <a:ln w="76200">
            <a:solidFill>
              <a:schemeClr val="tx2">
                <a:lumMod val="75000"/>
                <a:lumOff val="25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929103" y="4941168"/>
            <a:ext cx="5832648" cy="1303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2400" b="1" dirty="0" smtClean="0">
                <a:solidFill>
                  <a:schemeClr val="accent3"/>
                </a:solidFill>
                <a:latin typeface="標楷體" pitchFamily="65" charset="-120"/>
                <a:ea typeface="標楷體" pitchFamily="65" charset="-120"/>
              </a:rPr>
              <a:t>平時少開口,偶然開口,開口成金.</a:t>
            </a:r>
          </a:p>
          <a:p>
            <a:pPr>
              <a:buFont typeface="Wingdings" pitchFamily="2" charset="2"/>
              <a:buNone/>
            </a:pPr>
            <a:r>
              <a:rPr lang="zh-TW" altLang="en-US" sz="2400" b="1" dirty="0" smtClean="0">
                <a:solidFill>
                  <a:schemeClr val="accent3"/>
                </a:solidFill>
                <a:latin typeface="標楷體" pitchFamily="65" charset="-120"/>
                <a:ea typeface="標楷體" pitchFamily="65" charset="-120"/>
              </a:rPr>
              <a:t>		總是打哈哈,又打哈哈,哈哈了事.</a:t>
            </a:r>
            <a:endParaRPr lang="zh-TW" altLang="en-US" b="1" dirty="0" smtClean="0">
              <a:solidFill>
                <a:schemeClr val="accent3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659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03512" y="2348880"/>
            <a:ext cx="9649072" cy="35093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太多贅字 </a:t>
            </a:r>
            <a:r>
              <a:rPr lang="zh-TW" altLang="en-US" sz="3200" dirty="0" smtClean="0">
                <a:solidFill>
                  <a:srgbClr val="002060"/>
                </a:solidFill>
                <a:ea typeface="標楷體" pitchFamily="65" charset="-120"/>
              </a:rPr>
              <a:t>–</a:t>
            </a:r>
            <a:r>
              <a:rPr lang="zh-TW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壞毛病.</a:t>
            </a:r>
          </a:p>
          <a:p>
            <a:pPr>
              <a:buFont typeface="Wingdings" pitchFamily="2" charset="2"/>
              <a:buNone/>
            </a:pPr>
            <a:r>
              <a:rPr lang="zh-TW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200" b="1" dirty="0" smtClean="0">
                <a:solidFill>
                  <a:schemeClr val="bg1">
                    <a:lumMod val="65000"/>
                  </a:schemeClr>
                </a:solidFill>
                <a:latin typeface="標楷體" pitchFamily="65" charset="-120"/>
                <a:ea typeface="標楷體" pitchFamily="65" charset="-120"/>
              </a:rPr>
              <a:t>那麼　對</a:t>
            </a:r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標楷體" pitchFamily="65" charset="-120"/>
                <a:ea typeface="SimSun" pitchFamily="2" charset="-122"/>
              </a:rPr>
              <a:t>！</a:t>
            </a:r>
            <a:r>
              <a:rPr lang="zh-TW" altLang="en-US" sz="3200" b="1" dirty="0" smtClean="0">
                <a:solidFill>
                  <a:schemeClr val="bg1">
                    <a:lumMod val="65000"/>
                  </a:schemeClr>
                </a:solidFill>
                <a:latin typeface="標楷體" pitchFamily="65" charset="-120"/>
                <a:ea typeface="標楷體" pitchFamily="65" charset="-120"/>
              </a:rPr>
              <a:t>　然後　我認為　啊 </a:t>
            </a:r>
            <a:r>
              <a:rPr lang="zh-CN" altLang="en-US" sz="3200" b="1" dirty="0" smtClean="0">
                <a:solidFill>
                  <a:schemeClr val="bg1">
                    <a:lumMod val="65000"/>
                  </a:schemeClr>
                </a:solidFill>
                <a:latin typeface="標楷體" pitchFamily="65" charset="-120"/>
                <a:ea typeface="標楷體" pitchFamily="65" charset="-120"/>
              </a:rPr>
              <a:t>的話</a:t>
            </a:r>
            <a:r>
              <a:rPr lang="en-US" altLang="zh-CN" sz="3200" b="1" dirty="0" smtClean="0">
                <a:solidFill>
                  <a:schemeClr val="bg1">
                    <a:lumMod val="65000"/>
                  </a:schemeClr>
                </a:solidFill>
                <a:latin typeface="標楷體" pitchFamily="65" charset="-120"/>
                <a:ea typeface="標楷體" pitchFamily="65" charset="-120"/>
              </a:rPr>
              <a:t>!</a:t>
            </a:r>
          </a:p>
          <a:p>
            <a:pPr>
              <a:buFont typeface="Wingdings" pitchFamily="2" charset="2"/>
              <a:buNone/>
            </a:pPr>
            <a:endParaRPr lang="en-US" altLang="zh-TW" sz="3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Char char="•"/>
            </a:pPr>
            <a:r>
              <a:rPr lang="zh-CN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只說你想説的，不管別人聼進去多少，等於是白説！</a:t>
            </a:r>
            <a:r>
              <a:rPr lang="zh-TW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3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Char char="•"/>
            </a:pPr>
            <a:endParaRPr lang="zh-TW" altLang="en-US" sz="3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None/>
            </a:pPr>
            <a:endParaRPr lang="zh-TW" altLang="en-US" sz="3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6" name="直線接點 5"/>
          <p:cNvCxnSpPr/>
          <p:nvPr/>
        </p:nvCxnSpPr>
        <p:spPr>
          <a:xfrm>
            <a:off x="2783632" y="1844824"/>
            <a:ext cx="6264696" cy="0"/>
          </a:xfrm>
          <a:prstGeom prst="line">
            <a:avLst/>
          </a:prstGeom>
          <a:ln w="76200">
            <a:solidFill>
              <a:schemeClr val="tx2">
                <a:lumMod val="75000"/>
                <a:lumOff val="25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431704" y="609600"/>
            <a:ext cx="5026496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不好的溝通</a:t>
            </a:r>
          </a:p>
        </p:txBody>
      </p:sp>
    </p:spTree>
    <p:extLst>
      <p:ext uri="{BB962C8B-B14F-4D97-AF65-F5344CB8AC3E}">
        <p14:creationId xmlns:p14="http://schemas.microsoft.com/office/powerpoint/2010/main" val="42229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15680" y="404664"/>
            <a:ext cx="5472608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CN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我的溝通經驗</a:t>
            </a:r>
            <a:endParaRPr lang="zh-TW" altLang="en-US" b="1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71664" y="1904656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>
                <a:solidFill>
                  <a:srgbClr val="002060"/>
                </a:solidFill>
                <a:ea typeface="標楷體" pitchFamily="65" charset="-120"/>
              </a:rPr>
              <a:t>練習抓住重點，不要超過三個</a:t>
            </a:r>
          </a:p>
          <a:p>
            <a:r>
              <a:rPr lang="zh-CN" altLang="en-US" dirty="0" smtClean="0">
                <a:solidFill>
                  <a:srgbClr val="002060"/>
                </a:solidFill>
                <a:ea typeface="標楷體" pitchFamily="65" charset="-120"/>
              </a:rPr>
              <a:t>重</a:t>
            </a:r>
            <a:r>
              <a:rPr lang="zh-TW" altLang="en-US" dirty="0" smtClean="0">
                <a:solidFill>
                  <a:srgbClr val="002060"/>
                </a:solidFill>
                <a:ea typeface="標楷體" pitchFamily="65" charset="-120"/>
              </a:rPr>
              <a:t>複</a:t>
            </a:r>
            <a:r>
              <a:rPr lang="zh-CN" altLang="en-US" dirty="0" smtClean="0">
                <a:solidFill>
                  <a:srgbClr val="002060"/>
                </a:solidFill>
                <a:ea typeface="標楷體" pitchFamily="65" charset="-120"/>
              </a:rPr>
              <a:t>重點，不偏離重點</a:t>
            </a:r>
          </a:p>
          <a:p>
            <a:r>
              <a:rPr lang="zh-CN" altLang="en-US" dirty="0" smtClean="0">
                <a:solidFill>
                  <a:srgbClr val="002060"/>
                </a:solidFill>
                <a:ea typeface="標楷體" pitchFamily="65" charset="-120"/>
              </a:rPr>
              <a:t>建立互信，遇到問題先跳過去</a:t>
            </a:r>
          </a:p>
          <a:p>
            <a:r>
              <a:rPr lang="zh-CN" altLang="en-US" dirty="0" smtClean="0">
                <a:solidFill>
                  <a:srgbClr val="002060"/>
                </a:solidFill>
                <a:ea typeface="標楷體" pitchFamily="65" charset="-120"/>
              </a:rPr>
              <a:t>注意目光接觸，成功溝通的秘訣</a:t>
            </a:r>
          </a:p>
          <a:p>
            <a:r>
              <a:rPr lang="zh-CN" altLang="en-US" dirty="0" smtClean="0">
                <a:solidFill>
                  <a:srgbClr val="002060"/>
                </a:solidFill>
                <a:ea typeface="標楷體" pitchFamily="65" charset="-120"/>
              </a:rPr>
              <a:t>不說不必要的話，不要廢話連篇</a:t>
            </a:r>
          </a:p>
          <a:p>
            <a:r>
              <a:rPr lang="zh-CN" altLang="en-US" dirty="0" smtClean="0">
                <a:solidFill>
                  <a:srgbClr val="002060"/>
                </a:solidFill>
                <a:ea typeface="標楷體" pitchFamily="65" charset="-120"/>
              </a:rPr>
              <a:t>尋找共同點，去異求同</a:t>
            </a:r>
          </a:p>
          <a:p>
            <a:r>
              <a:rPr lang="zh-CN" altLang="en-US" dirty="0" smtClean="0">
                <a:solidFill>
                  <a:srgbClr val="002060"/>
                </a:solidFill>
                <a:ea typeface="標楷體" pitchFamily="65" charset="-120"/>
              </a:rPr>
              <a:t>練習寫下重點</a:t>
            </a:r>
          </a:p>
          <a:p>
            <a:r>
              <a:rPr lang="zh-CN" altLang="en-US" dirty="0" smtClean="0">
                <a:solidFill>
                  <a:srgbClr val="002060"/>
                </a:solidFill>
                <a:ea typeface="標楷體" pitchFamily="65" charset="-120"/>
              </a:rPr>
              <a:t>要有幽默感</a:t>
            </a:r>
          </a:p>
          <a:p>
            <a:r>
              <a:rPr lang="zh-CN" altLang="en-US" dirty="0" smtClean="0">
                <a:solidFill>
                  <a:srgbClr val="002060"/>
                </a:solidFill>
                <a:ea typeface="標楷體" pitchFamily="65" charset="-120"/>
              </a:rPr>
              <a:t>避免不必要的小動作       説話不要太大聲</a:t>
            </a:r>
          </a:p>
          <a:p>
            <a:endParaRPr lang="zh-TW" altLang="en-US" dirty="0" smtClean="0">
              <a:solidFill>
                <a:srgbClr val="002060"/>
              </a:solidFill>
              <a:ea typeface="標楷體" pitchFamily="65" charset="-120"/>
            </a:endParaRPr>
          </a:p>
        </p:txBody>
      </p:sp>
      <p:cxnSp>
        <p:nvCxnSpPr>
          <p:cNvPr id="6" name="直線接點 5"/>
          <p:cNvCxnSpPr/>
          <p:nvPr/>
        </p:nvCxnSpPr>
        <p:spPr>
          <a:xfrm>
            <a:off x="2783632" y="1639888"/>
            <a:ext cx="6264696" cy="0"/>
          </a:xfrm>
          <a:prstGeom prst="line">
            <a:avLst/>
          </a:prstGeom>
          <a:ln w="76200">
            <a:solidFill>
              <a:schemeClr val="tx2">
                <a:lumMod val="75000"/>
                <a:lumOff val="25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54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639616" y="19812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22860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rgbClr val="002060"/>
                </a:solidFill>
                <a:ea typeface="標楷體" pitchFamily="65" charset="-120"/>
              </a:defRPr>
            </a:lvl1pPr>
            <a:lvl2pPr marL="685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altLang="zh-TW" dirty="0"/>
              <a:t>Listen for evidence, request it when missing</a:t>
            </a:r>
          </a:p>
          <a:p>
            <a:r>
              <a:rPr lang="en-US" altLang="zh-TW" dirty="0"/>
              <a:t>Listen to accept rather than agree</a:t>
            </a:r>
          </a:p>
          <a:p>
            <a:r>
              <a:rPr lang="en-US" altLang="zh-TW" dirty="0"/>
              <a:t>Listen to what is not said, and what might be too difficult to say.</a:t>
            </a:r>
          </a:p>
          <a:p>
            <a:r>
              <a:rPr lang="en-US" altLang="zh-TW" dirty="0"/>
              <a:t>Look and sound like you are listening.</a:t>
            </a:r>
          </a:p>
          <a:p>
            <a:r>
              <a:rPr lang="en-US" altLang="zh-TW" dirty="0"/>
              <a:t>Do not assume. Ass-u-me.</a:t>
            </a:r>
          </a:p>
          <a:p>
            <a:r>
              <a:rPr lang="en-US" altLang="zh-TW" dirty="0"/>
              <a:t>Re-state for clarification – ask for feedback.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215680" y="404664"/>
            <a:ext cx="54726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b="1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我的溝通經驗</a:t>
            </a:r>
            <a:endParaRPr lang="zh-TW" altLang="en-US" b="1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</a:endParaRPr>
          </a:p>
        </p:txBody>
      </p:sp>
      <p:cxnSp>
        <p:nvCxnSpPr>
          <p:cNvPr id="7" name="直線接點 6"/>
          <p:cNvCxnSpPr/>
          <p:nvPr/>
        </p:nvCxnSpPr>
        <p:spPr>
          <a:xfrm>
            <a:off x="2783632" y="1639888"/>
            <a:ext cx="6264696" cy="0"/>
          </a:xfrm>
          <a:prstGeom prst="line">
            <a:avLst/>
          </a:prstGeom>
          <a:ln w="76200">
            <a:solidFill>
              <a:schemeClr val="tx2">
                <a:lumMod val="75000"/>
                <a:lumOff val="25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57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5720" y="609600"/>
            <a:ext cx="488248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CN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溝通</a:t>
            </a:r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的秘訣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431704" y="2132856"/>
            <a:ext cx="5976664" cy="40535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600" dirty="0" smtClean="0">
                <a:solidFill>
                  <a:srgbClr val="002060"/>
                </a:solidFill>
                <a:ea typeface="標楷體" pitchFamily="65" charset="-120"/>
              </a:rPr>
              <a:t>五字訣：</a:t>
            </a:r>
            <a:r>
              <a:rPr lang="zh-TW" altLang="en-US" sz="3600" b="1" dirty="0" smtClean="0">
                <a:solidFill>
                  <a:srgbClr val="00B0F0"/>
                </a:solidFill>
                <a:ea typeface="標楷體" pitchFamily="65" charset="-120"/>
              </a:rPr>
              <a:t>你作得很好</a:t>
            </a:r>
          </a:p>
          <a:p>
            <a:r>
              <a:rPr lang="zh-TW" altLang="en-US" sz="3600" dirty="0" smtClean="0">
                <a:solidFill>
                  <a:srgbClr val="002060"/>
                </a:solidFill>
                <a:ea typeface="標楷體" pitchFamily="65" charset="-120"/>
              </a:rPr>
              <a:t>四字訣：</a:t>
            </a:r>
            <a:r>
              <a:rPr lang="zh-CN" altLang="en-US" sz="3600" b="1" dirty="0" smtClean="0">
                <a:solidFill>
                  <a:srgbClr val="00B0F0"/>
                </a:solidFill>
                <a:ea typeface="標楷體" pitchFamily="65" charset="-120"/>
              </a:rPr>
              <a:t>您</a:t>
            </a:r>
            <a:r>
              <a:rPr lang="zh-TW" altLang="en-US" sz="3600" b="1" dirty="0" smtClean="0">
                <a:solidFill>
                  <a:srgbClr val="00B0F0"/>
                </a:solidFill>
                <a:ea typeface="標楷體" pitchFamily="65" charset="-120"/>
              </a:rPr>
              <a:t>的意見</a:t>
            </a:r>
          </a:p>
          <a:p>
            <a:r>
              <a:rPr lang="zh-TW" altLang="en-US" sz="3600" dirty="0" smtClean="0">
                <a:solidFill>
                  <a:srgbClr val="002060"/>
                </a:solidFill>
                <a:ea typeface="標楷體" pitchFamily="65" charset="-120"/>
              </a:rPr>
              <a:t>三字訣：</a:t>
            </a:r>
            <a:r>
              <a:rPr lang="zh-TW" altLang="en-US" sz="3600" b="1" dirty="0" smtClean="0">
                <a:solidFill>
                  <a:srgbClr val="00B0F0"/>
                </a:solidFill>
                <a:ea typeface="標楷體" pitchFamily="65" charset="-120"/>
              </a:rPr>
              <a:t>對不起</a:t>
            </a:r>
          </a:p>
          <a:p>
            <a:r>
              <a:rPr lang="zh-TW" altLang="en-US" sz="3600" dirty="0" smtClean="0">
                <a:solidFill>
                  <a:srgbClr val="002060"/>
                </a:solidFill>
                <a:ea typeface="標楷體" pitchFamily="65" charset="-120"/>
              </a:rPr>
              <a:t>二字訣：</a:t>
            </a:r>
            <a:r>
              <a:rPr lang="zh-TW" altLang="en-US" sz="3600" b="1" dirty="0" smtClean="0">
                <a:solidFill>
                  <a:srgbClr val="00B0F0"/>
                </a:solidFill>
                <a:ea typeface="標楷體" pitchFamily="65" charset="-120"/>
              </a:rPr>
              <a:t>謝謝</a:t>
            </a:r>
          </a:p>
          <a:p>
            <a:r>
              <a:rPr lang="zh-TW" altLang="en-US" sz="3600" dirty="0" smtClean="0">
                <a:solidFill>
                  <a:srgbClr val="002060"/>
                </a:solidFill>
                <a:ea typeface="標楷體" pitchFamily="65" charset="-120"/>
              </a:rPr>
              <a:t>最不重要的：我</a:t>
            </a:r>
          </a:p>
          <a:p>
            <a:r>
              <a:rPr lang="zh-TW" altLang="en-US" sz="3600" dirty="0" smtClean="0">
                <a:solidFill>
                  <a:srgbClr val="002060"/>
                </a:solidFill>
                <a:ea typeface="標楷體" pitchFamily="65" charset="-120"/>
              </a:rPr>
              <a:t>最忌諱的：你　你們</a:t>
            </a:r>
          </a:p>
        </p:txBody>
      </p:sp>
      <p:cxnSp>
        <p:nvCxnSpPr>
          <p:cNvPr id="8" name="直線接點 7"/>
          <p:cNvCxnSpPr/>
          <p:nvPr/>
        </p:nvCxnSpPr>
        <p:spPr>
          <a:xfrm>
            <a:off x="2783632" y="1844824"/>
            <a:ext cx="6264696" cy="0"/>
          </a:xfrm>
          <a:prstGeom prst="line">
            <a:avLst/>
          </a:prstGeom>
          <a:ln w="76200">
            <a:solidFill>
              <a:schemeClr val="tx2">
                <a:lumMod val="75000"/>
                <a:lumOff val="25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92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287688" y="609600"/>
            <a:ext cx="5170512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良好</a:t>
            </a:r>
            <a:r>
              <a:rPr lang="zh-CN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溝通</a:t>
            </a:r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的關鍵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775842" y="2411727"/>
            <a:ext cx="7344816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600" b="1" dirty="0" smtClean="0">
                <a:solidFill>
                  <a:srgbClr val="002060"/>
                </a:solidFill>
                <a:ea typeface="標楷體" pitchFamily="65" charset="-120"/>
              </a:rPr>
              <a:t>目的</a:t>
            </a:r>
            <a:r>
              <a:rPr lang="zh-TW" altLang="en-US" sz="3600" dirty="0" smtClean="0">
                <a:solidFill>
                  <a:srgbClr val="002060"/>
                </a:solidFill>
                <a:ea typeface="標楷體" pitchFamily="65" charset="-120"/>
              </a:rPr>
              <a:t>：事先瞭解　充分準備</a:t>
            </a:r>
          </a:p>
          <a:p>
            <a:r>
              <a:rPr lang="zh-TW" altLang="en-US" sz="3600" b="1" dirty="0" smtClean="0">
                <a:solidFill>
                  <a:srgbClr val="002060"/>
                </a:solidFill>
                <a:ea typeface="標楷體" pitchFamily="65" charset="-120"/>
              </a:rPr>
              <a:t>環境</a:t>
            </a:r>
            <a:r>
              <a:rPr lang="zh-TW" altLang="en-US" sz="3600" dirty="0" smtClean="0">
                <a:solidFill>
                  <a:srgbClr val="002060"/>
                </a:solidFill>
                <a:ea typeface="標楷體" pitchFamily="65" charset="-120"/>
              </a:rPr>
              <a:t>：準備好環境　</a:t>
            </a:r>
          </a:p>
          <a:p>
            <a:r>
              <a:rPr lang="zh-TW" altLang="en-US" sz="3600" b="1" dirty="0" smtClean="0">
                <a:solidFill>
                  <a:srgbClr val="002060"/>
                </a:solidFill>
                <a:ea typeface="標楷體" pitchFamily="65" charset="-120"/>
              </a:rPr>
              <a:t>傾聽</a:t>
            </a:r>
            <a:r>
              <a:rPr lang="zh-TW" altLang="en-US" sz="3600" dirty="0" smtClean="0">
                <a:solidFill>
                  <a:srgbClr val="002060"/>
                </a:solidFill>
                <a:ea typeface="標楷體" pitchFamily="65" charset="-120"/>
              </a:rPr>
              <a:t>：關心接受者的感受</a:t>
            </a:r>
          </a:p>
          <a:p>
            <a:r>
              <a:rPr lang="zh-TW" altLang="en-US" sz="3600" b="1" dirty="0" smtClean="0">
                <a:solidFill>
                  <a:srgbClr val="002060"/>
                </a:solidFill>
                <a:ea typeface="標楷體" pitchFamily="65" charset="-120"/>
              </a:rPr>
              <a:t>態度</a:t>
            </a:r>
            <a:r>
              <a:rPr lang="zh-TW" altLang="en-US" sz="3600" dirty="0" smtClean="0">
                <a:solidFill>
                  <a:srgbClr val="002060"/>
                </a:solidFill>
                <a:ea typeface="標楷體" pitchFamily="65" charset="-120"/>
              </a:rPr>
              <a:t>：要積極　失敗是我的責任</a:t>
            </a:r>
          </a:p>
          <a:p>
            <a:pPr>
              <a:buFont typeface="Wingdings" pitchFamily="2" charset="2"/>
              <a:buNone/>
            </a:pPr>
            <a:endParaRPr lang="zh-TW" altLang="en-US" sz="3600" dirty="0" smtClean="0">
              <a:solidFill>
                <a:srgbClr val="002060"/>
              </a:solidFill>
              <a:ea typeface="標楷體" pitchFamily="65" charset="-120"/>
            </a:endParaRPr>
          </a:p>
        </p:txBody>
      </p:sp>
      <p:cxnSp>
        <p:nvCxnSpPr>
          <p:cNvPr id="6" name="直線接點 5"/>
          <p:cNvCxnSpPr/>
          <p:nvPr/>
        </p:nvCxnSpPr>
        <p:spPr>
          <a:xfrm>
            <a:off x="2783632" y="1844824"/>
            <a:ext cx="6264696" cy="0"/>
          </a:xfrm>
          <a:prstGeom prst="line">
            <a:avLst/>
          </a:prstGeom>
          <a:ln w="76200">
            <a:solidFill>
              <a:schemeClr val="tx2">
                <a:lumMod val="75000"/>
                <a:lumOff val="25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66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647728" y="609600"/>
            <a:ext cx="4810472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建立自信的秘訣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789168" y="2270859"/>
            <a:ext cx="3218114" cy="2880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4400" dirty="0" smtClean="0">
                <a:solidFill>
                  <a:srgbClr val="002060"/>
                </a:solidFill>
                <a:ea typeface="標楷體" pitchFamily="65" charset="-120"/>
              </a:rPr>
              <a:t>握手有力</a:t>
            </a:r>
          </a:p>
          <a:p>
            <a:r>
              <a:rPr lang="zh-TW" altLang="en-US" sz="4400" dirty="0" smtClean="0">
                <a:solidFill>
                  <a:srgbClr val="002060"/>
                </a:solidFill>
                <a:ea typeface="標楷體" pitchFamily="65" charset="-120"/>
              </a:rPr>
              <a:t>目光接觸</a:t>
            </a:r>
          </a:p>
          <a:p>
            <a:r>
              <a:rPr lang="zh-TW" altLang="en-US" sz="4400" dirty="0" smtClean="0">
                <a:solidFill>
                  <a:srgbClr val="002060"/>
                </a:solidFill>
                <a:ea typeface="標楷體" pitchFamily="65" charset="-120"/>
              </a:rPr>
              <a:t>保持微笑</a:t>
            </a:r>
          </a:p>
        </p:txBody>
      </p:sp>
      <p:cxnSp>
        <p:nvCxnSpPr>
          <p:cNvPr id="6" name="直線接點 5"/>
          <p:cNvCxnSpPr/>
          <p:nvPr/>
        </p:nvCxnSpPr>
        <p:spPr>
          <a:xfrm>
            <a:off x="2783632" y="1844824"/>
            <a:ext cx="6264696" cy="0"/>
          </a:xfrm>
          <a:prstGeom prst="line">
            <a:avLst/>
          </a:prstGeom>
          <a:ln w="76200">
            <a:solidFill>
              <a:schemeClr val="tx2">
                <a:lumMod val="75000"/>
                <a:lumOff val="25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528048" y="2270859"/>
            <a:ext cx="3430313" cy="3066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4400" dirty="0" smtClean="0">
                <a:solidFill>
                  <a:srgbClr val="002060"/>
                </a:solidFill>
                <a:ea typeface="標楷體" pitchFamily="65" charset="-120"/>
              </a:rPr>
              <a:t>注意毛病</a:t>
            </a:r>
          </a:p>
          <a:p>
            <a:r>
              <a:rPr lang="zh-TW" altLang="en-US" sz="4400" dirty="0" smtClean="0">
                <a:solidFill>
                  <a:srgbClr val="002060"/>
                </a:solidFill>
                <a:ea typeface="標楷體" pitchFamily="65" charset="-120"/>
              </a:rPr>
              <a:t>聲調堅定</a:t>
            </a:r>
          </a:p>
          <a:p>
            <a:r>
              <a:rPr lang="zh-TW" altLang="en-US" sz="4400" dirty="0" smtClean="0">
                <a:solidFill>
                  <a:srgbClr val="002060"/>
                </a:solidFill>
                <a:ea typeface="標楷體" pitchFamily="65" charset="-120"/>
              </a:rPr>
              <a:t>姿勢挺直</a:t>
            </a:r>
          </a:p>
        </p:txBody>
      </p:sp>
    </p:spTree>
    <p:extLst>
      <p:ext uri="{BB962C8B-B14F-4D97-AF65-F5344CB8AC3E}">
        <p14:creationId xmlns:p14="http://schemas.microsoft.com/office/powerpoint/2010/main" val="233106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503712" y="609600"/>
            <a:ext cx="4954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標楷體" pitchFamily="65" charset="-120"/>
                <a:cs typeface="+mj-cs"/>
              </a:defRPr>
            </a:lvl1pPr>
          </a:lstStyle>
          <a:p>
            <a:r>
              <a:rPr lang="zh-TW" altLang="en-US" dirty="0"/>
              <a:t>領導的定義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783632" y="2276872"/>
            <a:ext cx="6844536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zh-TW" altLang="en-US" sz="3200" dirty="0" smtClean="0">
                <a:solidFill>
                  <a:srgbClr val="002060"/>
                </a:solidFill>
                <a:ea typeface="標楷體" pitchFamily="65" charset="-120"/>
              </a:rPr>
              <a:t> 領導一群人完成公司既定的目標</a:t>
            </a:r>
            <a:endParaRPr lang="en-US" altLang="zh-TW" sz="3200" dirty="0" smtClean="0">
              <a:solidFill>
                <a:srgbClr val="002060"/>
              </a:solidFill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TW" sz="3200" dirty="0">
                <a:solidFill>
                  <a:srgbClr val="002060"/>
                </a:solidFill>
                <a:ea typeface="標楷體" pitchFamily="65" charset="-120"/>
              </a:rPr>
              <a:t> </a:t>
            </a:r>
            <a:r>
              <a:rPr lang="zh-TW" altLang="en-US" sz="3200" dirty="0" smtClean="0">
                <a:solidFill>
                  <a:srgbClr val="002060"/>
                </a:solidFill>
                <a:ea typeface="標楷體" pitchFamily="65" charset="-120"/>
              </a:rPr>
              <a:t>領導與管理的分別</a:t>
            </a:r>
          </a:p>
          <a:p>
            <a:pPr lvl="1"/>
            <a:r>
              <a:rPr lang="zh-TW" altLang="en-US" dirty="0" smtClean="0">
                <a:solidFill>
                  <a:srgbClr val="002060"/>
                </a:solidFill>
                <a:ea typeface="標楷體" pitchFamily="65" charset="-120"/>
              </a:rPr>
              <a:t>領導是</a:t>
            </a:r>
            <a:r>
              <a:rPr lang="zh-TW" altLang="en-US" dirty="0" smtClean="0">
                <a:solidFill>
                  <a:srgbClr val="00B0F0"/>
                </a:solidFill>
                <a:ea typeface="標楷體" pitchFamily="65" charset="-120"/>
              </a:rPr>
              <a:t>影響別人</a:t>
            </a:r>
          </a:p>
          <a:p>
            <a:pPr lvl="1"/>
            <a:r>
              <a:rPr lang="zh-TW" altLang="en-US" dirty="0" smtClean="0">
                <a:solidFill>
                  <a:srgbClr val="002060"/>
                </a:solidFill>
                <a:ea typeface="標楷體" pitchFamily="65" charset="-120"/>
              </a:rPr>
              <a:t>管理是</a:t>
            </a:r>
            <a:r>
              <a:rPr lang="zh-TW" altLang="en-US" dirty="0" smtClean="0">
                <a:solidFill>
                  <a:srgbClr val="00B0F0"/>
                </a:solidFill>
                <a:ea typeface="標楷體" pitchFamily="65" charset="-120"/>
              </a:rPr>
              <a:t>指揮別人</a:t>
            </a:r>
          </a:p>
          <a:p>
            <a:pPr lvl="1"/>
            <a:r>
              <a:rPr lang="zh-TW" altLang="en-US" dirty="0" smtClean="0">
                <a:solidFill>
                  <a:srgbClr val="002060"/>
                </a:solidFill>
                <a:ea typeface="標楷體" pitchFamily="65" charset="-120"/>
              </a:rPr>
              <a:t>領導是</a:t>
            </a:r>
            <a:r>
              <a:rPr lang="zh-TW" altLang="en-US" dirty="0" smtClean="0">
                <a:solidFill>
                  <a:srgbClr val="00B0F0"/>
                </a:solidFill>
                <a:ea typeface="標楷體" pitchFamily="65" charset="-120"/>
              </a:rPr>
              <a:t>正面</a:t>
            </a:r>
            <a:r>
              <a:rPr lang="zh-TW" altLang="en-US" dirty="0" smtClean="0">
                <a:solidFill>
                  <a:srgbClr val="002060"/>
                </a:solidFill>
                <a:ea typeface="標楷體" pitchFamily="65" charset="-120"/>
              </a:rPr>
              <a:t>的, 管理是</a:t>
            </a:r>
            <a:r>
              <a:rPr lang="zh-TW" altLang="en-US" dirty="0" smtClean="0">
                <a:solidFill>
                  <a:srgbClr val="00B0F0"/>
                </a:solidFill>
                <a:ea typeface="標楷體" pitchFamily="65" charset="-120"/>
              </a:rPr>
              <a:t>負面</a:t>
            </a:r>
            <a:r>
              <a:rPr lang="zh-TW" altLang="en-US" dirty="0" smtClean="0">
                <a:solidFill>
                  <a:srgbClr val="002060"/>
                </a:solidFill>
                <a:ea typeface="標楷體" pitchFamily="65" charset="-120"/>
              </a:rPr>
              <a:t>的.</a:t>
            </a:r>
          </a:p>
          <a:p>
            <a:pPr lvl="1"/>
            <a:r>
              <a:rPr lang="zh-TW" altLang="en-US" dirty="0" smtClean="0">
                <a:solidFill>
                  <a:srgbClr val="002060"/>
                </a:solidFill>
                <a:ea typeface="標楷體" pitchFamily="65" charset="-120"/>
              </a:rPr>
              <a:t>領導是</a:t>
            </a:r>
            <a:r>
              <a:rPr lang="zh-TW" altLang="en-US" dirty="0" smtClean="0">
                <a:solidFill>
                  <a:srgbClr val="00B0F0"/>
                </a:solidFill>
                <a:ea typeface="標楷體" pitchFamily="65" charset="-120"/>
              </a:rPr>
              <a:t>主動</a:t>
            </a:r>
            <a:r>
              <a:rPr lang="zh-TW" altLang="en-US" dirty="0" smtClean="0">
                <a:solidFill>
                  <a:srgbClr val="002060"/>
                </a:solidFill>
                <a:ea typeface="標楷體" pitchFamily="65" charset="-120"/>
              </a:rPr>
              <a:t>的, 管理是</a:t>
            </a:r>
            <a:r>
              <a:rPr lang="zh-TW" altLang="en-US" dirty="0" smtClean="0">
                <a:solidFill>
                  <a:srgbClr val="00B0F0"/>
                </a:solidFill>
                <a:ea typeface="標楷體" pitchFamily="65" charset="-120"/>
              </a:rPr>
              <a:t>被動</a:t>
            </a:r>
            <a:r>
              <a:rPr lang="zh-TW" altLang="en-US" dirty="0" smtClean="0">
                <a:solidFill>
                  <a:srgbClr val="002060"/>
                </a:solidFill>
                <a:ea typeface="標楷體" pitchFamily="65" charset="-120"/>
              </a:rPr>
              <a:t>的.</a:t>
            </a:r>
          </a:p>
          <a:p>
            <a:pPr lvl="1"/>
            <a:r>
              <a:rPr lang="zh-TW" altLang="en-US" dirty="0" smtClean="0">
                <a:solidFill>
                  <a:srgbClr val="002060"/>
                </a:solidFill>
                <a:ea typeface="標楷體" pitchFamily="65" charset="-120"/>
              </a:rPr>
              <a:t>領導是</a:t>
            </a:r>
            <a:r>
              <a:rPr lang="zh-TW" altLang="en-US" dirty="0" smtClean="0">
                <a:solidFill>
                  <a:srgbClr val="00B0F0"/>
                </a:solidFill>
                <a:ea typeface="標楷體" pitchFamily="65" charset="-120"/>
              </a:rPr>
              <a:t>全面</a:t>
            </a:r>
            <a:r>
              <a:rPr lang="zh-TW" altLang="en-US" dirty="0" smtClean="0">
                <a:solidFill>
                  <a:srgbClr val="002060"/>
                </a:solidFill>
                <a:ea typeface="標楷體" pitchFamily="65" charset="-120"/>
              </a:rPr>
              <a:t>的, 管理是</a:t>
            </a:r>
            <a:r>
              <a:rPr lang="zh-TW" altLang="en-US" dirty="0" smtClean="0">
                <a:solidFill>
                  <a:srgbClr val="00B0F0"/>
                </a:solidFill>
                <a:ea typeface="標楷體" pitchFamily="65" charset="-120"/>
              </a:rPr>
              <a:t>片面</a:t>
            </a:r>
            <a:r>
              <a:rPr lang="zh-TW" altLang="en-US" dirty="0" smtClean="0">
                <a:solidFill>
                  <a:srgbClr val="002060"/>
                </a:solidFill>
                <a:ea typeface="標楷體" pitchFamily="65" charset="-120"/>
              </a:rPr>
              <a:t>的.</a:t>
            </a:r>
          </a:p>
        </p:txBody>
      </p:sp>
      <p:cxnSp>
        <p:nvCxnSpPr>
          <p:cNvPr id="9" name="直線接點 8"/>
          <p:cNvCxnSpPr/>
          <p:nvPr/>
        </p:nvCxnSpPr>
        <p:spPr>
          <a:xfrm>
            <a:off x="2783632" y="1844824"/>
            <a:ext cx="6264696" cy="0"/>
          </a:xfrm>
          <a:prstGeom prst="line">
            <a:avLst/>
          </a:prstGeom>
          <a:ln w="76200">
            <a:solidFill>
              <a:schemeClr val="tx2">
                <a:lumMod val="75000"/>
                <a:lumOff val="25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24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783632" y="609600"/>
            <a:ext cx="6264696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領導</a:t>
            </a:r>
            <a:r>
              <a:rPr lang="zh-CN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技巧的重點</a:t>
            </a:r>
            <a:r>
              <a:rPr lang="en-US" altLang="zh-CN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-</a:t>
            </a:r>
            <a:r>
              <a:rPr lang="zh-CN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溝通</a:t>
            </a:r>
            <a:endParaRPr lang="zh-TW" altLang="en-US" b="1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67608" y="2020866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zh-TW" altLang="en-US" sz="3200" dirty="0" smtClean="0">
                <a:solidFill>
                  <a:srgbClr val="002060"/>
                </a:solidFill>
                <a:ea typeface="標楷體" pitchFamily="65" charset="-120"/>
              </a:rPr>
              <a:t> 公司既定的目標 (</a:t>
            </a:r>
            <a:r>
              <a:rPr lang="en-US" altLang="zh-TW" sz="3200" dirty="0" smtClean="0">
                <a:solidFill>
                  <a:srgbClr val="002060"/>
                </a:solidFill>
                <a:ea typeface="標楷體" pitchFamily="65" charset="-120"/>
              </a:rPr>
              <a:t>Smart)</a:t>
            </a:r>
          </a:p>
          <a:p>
            <a:pPr lvl="1"/>
            <a:r>
              <a:rPr lang="zh-TW" altLang="en-US" dirty="0" smtClean="0">
                <a:solidFill>
                  <a:srgbClr val="002060"/>
                </a:solidFill>
                <a:ea typeface="標楷體" pitchFamily="65" charset="-120"/>
              </a:rPr>
              <a:t>明確的目標,可衡量的,可達到的,合理的,有期限的.</a:t>
            </a:r>
          </a:p>
          <a:p>
            <a:pPr lvl="1"/>
            <a:r>
              <a:rPr lang="zh-TW" altLang="en-US" dirty="0" smtClean="0">
                <a:solidFill>
                  <a:srgbClr val="002060"/>
                </a:solidFill>
                <a:ea typeface="標楷體" pitchFamily="65" charset="-120"/>
              </a:rPr>
              <a:t>用 – 影響, 依靠, 運用, 管理.</a:t>
            </a:r>
          </a:p>
          <a:p>
            <a:pPr lvl="1"/>
            <a:r>
              <a:rPr lang="zh-TW" altLang="en-US" dirty="0" smtClean="0">
                <a:solidFill>
                  <a:srgbClr val="002060"/>
                </a:solidFill>
                <a:ea typeface="標楷體" pitchFamily="65" charset="-120"/>
              </a:rPr>
              <a:t>一群人 – 部屬.</a:t>
            </a:r>
          </a:p>
          <a:p>
            <a:pPr lvl="1">
              <a:buFontTx/>
              <a:buNone/>
            </a:pPr>
            <a:endParaRPr lang="zh-TW" altLang="en-US" dirty="0" smtClean="0">
              <a:solidFill>
                <a:srgbClr val="002060"/>
              </a:solidFill>
              <a:ea typeface="標楷體" pitchFamily="65" charset="-120"/>
            </a:endParaRPr>
          </a:p>
          <a:p>
            <a:pPr lvl="1"/>
            <a:r>
              <a:rPr lang="zh-TW" altLang="en-US" dirty="0" smtClean="0">
                <a:solidFill>
                  <a:srgbClr val="002060"/>
                </a:solidFill>
                <a:ea typeface="標楷體" pitchFamily="65" charset="-120"/>
              </a:rPr>
              <a:t>沒有部屬你什麼都作不了.</a:t>
            </a:r>
          </a:p>
          <a:p>
            <a:pPr lvl="1"/>
            <a:r>
              <a:rPr lang="zh-TW" altLang="en-US" dirty="0" smtClean="0">
                <a:solidFill>
                  <a:srgbClr val="002060"/>
                </a:solidFill>
                <a:ea typeface="標楷體" pitchFamily="65" charset="-120"/>
              </a:rPr>
              <a:t>螃蟹若沒有八隻腳, 就寸步難行.</a:t>
            </a:r>
          </a:p>
          <a:p>
            <a:pPr lvl="1"/>
            <a:r>
              <a:rPr lang="zh-TW" altLang="en-US" dirty="0" smtClean="0">
                <a:solidFill>
                  <a:srgbClr val="002060"/>
                </a:solidFill>
                <a:ea typeface="標楷體" pitchFamily="65" charset="-120"/>
              </a:rPr>
              <a:t>因此你必須 – 關心,愛護,照顧,教導你的部屬.</a:t>
            </a:r>
          </a:p>
          <a:p>
            <a:pPr lvl="1"/>
            <a:r>
              <a:rPr lang="zh-TW" altLang="en-US" dirty="0" smtClean="0">
                <a:solidFill>
                  <a:srgbClr val="002060"/>
                </a:solidFill>
                <a:ea typeface="標楷體" pitchFamily="65" charset="-120"/>
              </a:rPr>
              <a:t>他們的失敗就是你的失敗.</a:t>
            </a:r>
          </a:p>
          <a:p>
            <a:pPr lvl="1"/>
            <a:r>
              <a:rPr lang="zh-TW" altLang="en-US" dirty="0" smtClean="0">
                <a:solidFill>
                  <a:srgbClr val="002060"/>
                </a:solidFill>
                <a:ea typeface="標楷體" pitchFamily="65" charset="-120"/>
              </a:rPr>
              <a:t>部屬的生老病死, 婚喪喜慶, 必須親臨, 不得授權.</a:t>
            </a:r>
          </a:p>
          <a:p>
            <a:pPr lvl="1">
              <a:buFontTx/>
              <a:buNone/>
            </a:pPr>
            <a:endParaRPr lang="zh-TW" altLang="en-US" dirty="0" smtClean="0">
              <a:solidFill>
                <a:srgbClr val="002060"/>
              </a:solidFill>
              <a:ea typeface="標楷體" pitchFamily="65" charset="-120"/>
            </a:endParaRPr>
          </a:p>
          <a:p>
            <a:pPr lvl="1">
              <a:buFontTx/>
              <a:buNone/>
            </a:pPr>
            <a:endParaRPr lang="zh-TW" altLang="en-US" dirty="0" smtClean="0">
              <a:solidFill>
                <a:srgbClr val="002060"/>
              </a:solidFill>
              <a:ea typeface="標楷體" pitchFamily="65" charset="-120"/>
            </a:endParaRPr>
          </a:p>
        </p:txBody>
      </p:sp>
      <p:cxnSp>
        <p:nvCxnSpPr>
          <p:cNvPr id="6" name="直線接點 5"/>
          <p:cNvCxnSpPr/>
          <p:nvPr/>
        </p:nvCxnSpPr>
        <p:spPr>
          <a:xfrm>
            <a:off x="2783632" y="1844824"/>
            <a:ext cx="6264696" cy="0"/>
          </a:xfrm>
          <a:prstGeom prst="line">
            <a:avLst/>
          </a:prstGeom>
          <a:ln w="76200">
            <a:solidFill>
              <a:schemeClr val="tx2">
                <a:lumMod val="75000"/>
                <a:lumOff val="25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400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029780" y="476672"/>
            <a:ext cx="777240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領導</a:t>
            </a:r>
            <a:r>
              <a:rPr lang="zh-CN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溝通的藝術</a:t>
            </a:r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 </a:t>
            </a:r>
            <a:r>
              <a:rPr lang="en-US" altLang="zh-TW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/>
            </a:r>
            <a:br>
              <a:rPr lang="en-US" altLang="zh-TW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</a:br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公司的主管 =窗戶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063552" y="2420888"/>
            <a:ext cx="7848872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 algn="ctr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defRPr>
            </a:lvl1pPr>
            <a:lvl2pPr marL="685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TW" altLang="en-US" dirty="0"/>
              <a:t>員工透過主管看到公司, 必須擦亮窗戶</a:t>
            </a:r>
          </a:p>
          <a:p>
            <a:r>
              <a:rPr lang="zh-TW" altLang="en-US" dirty="0"/>
              <a:t>	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dirty="0"/>
              <a:t>產品知識：永無休止，不斷</a:t>
            </a:r>
            <a:r>
              <a:rPr lang="zh-TW" altLang="en-US" dirty="0" smtClean="0"/>
              <a:t>學習</a:t>
            </a:r>
            <a:endParaRPr lang="en-US" altLang="zh-TW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dirty="0" smtClean="0"/>
              <a:t>認識</a:t>
            </a:r>
            <a:r>
              <a:rPr lang="zh-TW" altLang="en-US" dirty="0"/>
              <a:t>公司：公司文化，公司方向</a:t>
            </a:r>
          </a:p>
          <a:p>
            <a:r>
              <a:rPr lang="zh-TW" altLang="en-US" dirty="0"/>
              <a:t>	</a:t>
            </a:r>
          </a:p>
        </p:txBody>
      </p:sp>
      <p:cxnSp>
        <p:nvCxnSpPr>
          <p:cNvPr id="8" name="直線接點 7"/>
          <p:cNvCxnSpPr/>
          <p:nvPr/>
        </p:nvCxnSpPr>
        <p:spPr>
          <a:xfrm>
            <a:off x="2783632" y="1844824"/>
            <a:ext cx="6264696" cy="0"/>
          </a:xfrm>
          <a:prstGeom prst="line">
            <a:avLst/>
          </a:prstGeom>
          <a:ln w="76200">
            <a:solidFill>
              <a:schemeClr val="tx2">
                <a:lumMod val="75000"/>
                <a:lumOff val="25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31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封面生活化學.JPG"/>
          <p:cNvPicPr/>
          <p:nvPr/>
        </p:nvPicPr>
        <p:blipFill rotWithShape="1">
          <a:blip r:embed="rId2" cstate="print"/>
          <a:srcRect t="28242"/>
          <a:stretch/>
        </p:blipFill>
        <p:spPr>
          <a:xfrm>
            <a:off x="623392" y="2132856"/>
            <a:ext cx="3600400" cy="3842049"/>
          </a:xfrm>
          <a:prstGeom prst="rect">
            <a:avLst/>
          </a:prstGeom>
          <a:ln w="28575">
            <a:noFill/>
          </a:ln>
        </p:spPr>
      </p:pic>
      <p:sp>
        <p:nvSpPr>
          <p:cNvPr id="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575720" y="247869"/>
            <a:ext cx="468052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zh-TW" alt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講師介紹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3548081" y="1844824"/>
            <a:ext cx="4608512" cy="0"/>
          </a:xfrm>
          <a:prstGeom prst="line">
            <a:avLst/>
          </a:prstGeom>
          <a:ln w="76200">
            <a:solidFill>
              <a:schemeClr val="tx2">
                <a:lumMod val="75000"/>
                <a:lumOff val="25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Rectangle 1027"/>
          <p:cNvSpPr txBox="1">
            <a:spLocks noChangeArrowheads="1"/>
          </p:cNvSpPr>
          <p:nvPr/>
        </p:nvSpPr>
        <p:spPr>
          <a:xfrm>
            <a:off x="3755740" y="1155621"/>
            <a:ext cx="4320480" cy="70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TW" altLang="en-US" sz="3200" b="1" dirty="0" smtClean="0">
                <a:solidFill>
                  <a:srgbClr val="E2B15F"/>
                </a:solidFill>
                <a:latin typeface="標楷體" pitchFamily="65" charset="-120"/>
                <a:ea typeface="標楷體" pitchFamily="65" charset="-120"/>
              </a:rPr>
              <a:t>羅文森 </a:t>
            </a:r>
            <a:r>
              <a:rPr lang="en-US" altLang="zh-TW" sz="3200" b="1" dirty="0" smtClean="0">
                <a:solidFill>
                  <a:srgbClr val="E2B15F"/>
                </a:solidFill>
                <a:latin typeface="標楷體" pitchFamily="65" charset="-120"/>
                <a:ea typeface="標楷體" pitchFamily="65" charset="-120"/>
              </a:rPr>
              <a:t>Vincent</a:t>
            </a:r>
            <a:r>
              <a:rPr lang="zh-TW" altLang="en-US" sz="3200" b="1" dirty="0" smtClean="0">
                <a:solidFill>
                  <a:srgbClr val="E2B15F"/>
                </a:solidFill>
                <a:latin typeface="標楷體" pitchFamily="65" charset="-120"/>
                <a:ea typeface="標楷體" pitchFamily="65" charset="-120"/>
              </a:rPr>
              <a:t> 博士 </a:t>
            </a:r>
          </a:p>
        </p:txBody>
      </p:sp>
      <p:sp>
        <p:nvSpPr>
          <p:cNvPr id="12" name="Rectangle 1027"/>
          <p:cNvSpPr txBox="1">
            <a:spLocks noChangeArrowheads="1"/>
          </p:cNvSpPr>
          <p:nvPr/>
        </p:nvSpPr>
        <p:spPr>
          <a:xfrm>
            <a:off x="3935760" y="2132856"/>
            <a:ext cx="7920880" cy="410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東海大學畢業，赴美深造，取得</a:t>
            </a:r>
            <a:r>
              <a:rPr lang="zh-TW" altLang="en-US" u="sng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紐約州立大學石溪分校的物理化學博士學位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。曾任臺灣莊臣公司總經理，建立莊臣愛地潔品牌，後被挖角至美商派德大藥廠擔任臺灣總經理，慧眼看到人力市場需求，成立羅氏顧問公司，也曾發表過多本著作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…</a:t>
            </a:r>
          </a:p>
          <a:p>
            <a:pPr marL="457200" lvl="1" indent="0">
              <a:buNone/>
            </a:pPr>
            <a:endParaRPr lang="en-US" altLang="zh-TW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lvl="1" indent="0">
              <a:buNone/>
            </a:pP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多家知名外商領導與經營經驗：</a:t>
            </a:r>
            <a:endParaRPr lang="en-US" altLang="zh-CN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lvl="1" indent="0">
              <a:buNone/>
            </a:pPr>
            <a:r>
              <a:rPr lang="en-US" altLang="zh-CN" dirty="0" smtClean="0">
                <a:solidFill>
                  <a:schemeClr val="accent3"/>
                </a:solidFill>
                <a:latin typeface="標楷體" pitchFamily="65" charset="-120"/>
                <a:ea typeface="標楷體" pitchFamily="65" charset="-120"/>
              </a:rPr>
              <a:t>*</a:t>
            </a:r>
            <a:r>
              <a:rPr lang="zh-TW" altLang="en-US" dirty="0" smtClean="0">
                <a:solidFill>
                  <a:schemeClr val="accent3"/>
                </a:solidFill>
                <a:latin typeface="標楷體" pitchFamily="65" charset="-120"/>
                <a:ea typeface="標楷體" pitchFamily="65" charset="-120"/>
              </a:rPr>
              <a:t>臺灣莊臣總經理</a:t>
            </a:r>
            <a:endParaRPr lang="en-US" altLang="zh-TW" dirty="0" smtClean="0">
              <a:solidFill>
                <a:schemeClr val="accent3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lvl="1" indent="0">
              <a:buNone/>
            </a:pPr>
            <a:r>
              <a:rPr lang="en-US" altLang="zh-TW" dirty="0" smtClean="0">
                <a:solidFill>
                  <a:schemeClr val="accent3"/>
                </a:solidFill>
                <a:latin typeface="標楷體" pitchFamily="65" charset="-120"/>
                <a:ea typeface="標楷體" pitchFamily="65" charset="-120"/>
              </a:rPr>
              <a:t>*</a:t>
            </a:r>
            <a:r>
              <a:rPr lang="zh-TW" altLang="en-US" dirty="0" smtClean="0">
                <a:solidFill>
                  <a:schemeClr val="accent3"/>
                </a:solidFill>
                <a:latin typeface="標楷體" pitchFamily="65" charset="-120"/>
                <a:ea typeface="標楷體" pitchFamily="65" charset="-120"/>
              </a:rPr>
              <a:t>美商派德大藥廠臺灣總經理</a:t>
            </a:r>
            <a:endParaRPr lang="en-US" altLang="zh-TW" dirty="0" smtClean="0">
              <a:solidFill>
                <a:schemeClr val="accent3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lvl="1" indent="0">
              <a:buNone/>
            </a:pPr>
            <a:r>
              <a:rPr lang="en-US" altLang="zh-TW" dirty="0" smtClean="0">
                <a:solidFill>
                  <a:schemeClr val="accent3"/>
                </a:solidFill>
                <a:latin typeface="標楷體" pitchFamily="65" charset="-120"/>
                <a:ea typeface="標楷體" pitchFamily="65" charset="-120"/>
              </a:rPr>
              <a:t>*</a:t>
            </a:r>
            <a:r>
              <a:rPr lang="zh-TW" altLang="en-US" dirty="0" smtClean="0">
                <a:solidFill>
                  <a:schemeClr val="accent3"/>
                </a:solidFill>
                <a:latin typeface="標楷體" pitchFamily="65" charset="-120"/>
                <a:ea typeface="標楷體" pitchFamily="65" charset="-120"/>
              </a:rPr>
              <a:t>羅氏顧問公司創辦人</a:t>
            </a:r>
            <a:endParaRPr lang="en-US" altLang="zh-TW" dirty="0" smtClean="0">
              <a:solidFill>
                <a:schemeClr val="accent3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lvl="1" indent="0">
              <a:buNone/>
            </a:pPr>
            <a:r>
              <a:rPr lang="en-US" altLang="zh-TW" dirty="0" smtClean="0">
                <a:solidFill>
                  <a:schemeClr val="accent3"/>
                </a:solidFill>
                <a:latin typeface="標楷體" pitchFamily="65" charset="-120"/>
                <a:ea typeface="標楷體" pitchFamily="65" charset="-120"/>
              </a:rPr>
              <a:t>*</a:t>
            </a:r>
            <a:r>
              <a:rPr lang="zh-TW" altLang="en-US" dirty="0" smtClean="0">
                <a:solidFill>
                  <a:schemeClr val="accent3"/>
                </a:solidFill>
                <a:latin typeface="標楷體" pitchFamily="65" charset="-120"/>
                <a:ea typeface="標楷體" pitchFamily="65" charset="-120"/>
              </a:rPr>
              <a:t>美商華生製藥亞洲區總裁</a:t>
            </a:r>
            <a:endParaRPr lang="en-US" altLang="zh-CN" dirty="0">
              <a:solidFill>
                <a:schemeClr val="accent3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lvl="1" indent="0">
              <a:buNone/>
            </a:pPr>
            <a:endParaRPr lang="zh-CN" altLang="en-US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1527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583FF22-9B01-400C-94E7-DF9DD477475A}" type="datetime1">
              <a:rPr lang="zh-TW" altLang="en-US"/>
              <a:pPr>
                <a:defRPr/>
              </a:pPr>
              <a:t>2018/9/14</a:t>
            </a:fld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0B961-EFB2-4AC0-B361-FBFC24B1FCB6}" type="slidenum">
              <a:rPr lang="zh-TW" altLang="en-US"/>
              <a:pPr>
                <a:defRPr/>
              </a:pPr>
              <a:t>20</a:t>
            </a:fld>
            <a:endParaRPr lang="en-US" altLang="zh-TW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531604" y="3263097"/>
            <a:ext cx="6912768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 algn="ctr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defRPr>
            </a:lvl1pPr>
            <a:lvl2pPr marL="685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457200" indent="-457200" algn="l">
              <a:buFont typeface="Wingdings" pitchFamily="2" charset="2"/>
              <a:buChar char="Ø"/>
            </a:pPr>
            <a:r>
              <a:rPr lang="zh-TW" altLang="en-US" dirty="0" smtClean="0"/>
              <a:t>員工</a:t>
            </a:r>
            <a:r>
              <a:rPr lang="zh-TW" altLang="en-US" dirty="0"/>
              <a:t>的四個</a:t>
            </a:r>
            <a:r>
              <a:rPr lang="zh-TW" altLang="en-US" dirty="0" smtClean="0"/>
              <a:t>層次</a:t>
            </a:r>
            <a:r>
              <a:rPr lang="en-US" altLang="zh-TW" dirty="0" smtClean="0"/>
              <a:t>:</a:t>
            </a:r>
            <a:endParaRPr lang="zh-TW" altLang="en-US" dirty="0"/>
          </a:p>
          <a:p>
            <a:pPr marL="1200150" lvl="1" indent="-514350">
              <a:buFont typeface="+mj-lt"/>
              <a:buAutoNum type="arabicPeriod"/>
            </a:pPr>
            <a:r>
              <a:rPr lang="zh-TW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能</a:t>
            </a:r>
            <a:r>
              <a:rPr lang="zh-TW" altLang="en-US" sz="26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完成工作規範內的工作</a:t>
            </a:r>
            <a:r>
              <a:rPr lang="zh-TW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.</a:t>
            </a:r>
            <a:endParaRPr lang="en-US" altLang="zh-TW" sz="26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1200150" lvl="1" indent="-514350">
              <a:buFont typeface="+mj-lt"/>
              <a:buAutoNum type="arabicPeriod"/>
            </a:pPr>
            <a:r>
              <a:rPr lang="zh-TW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願意</a:t>
            </a:r>
            <a:r>
              <a:rPr lang="zh-TW" altLang="en-US" sz="26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比別人多作一些, 主動性</a:t>
            </a:r>
            <a:r>
              <a:rPr lang="zh-TW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.</a:t>
            </a:r>
            <a:endParaRPr lang="en-US" altLang="zh-TW" sz="26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1200150" lvl="1" indent="-514350">
              <a:buFont typeface="+mj-lt"/>
              <a:buAutoNum type="arabicPeriod"/>
            </a:pPr>
            <a:r>
              <a:rPr lang="zh-TW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肯</a:t>
            </a:r>
            <a:r>
              <a:rPr lang="zh-TW" altLang="en-US" sz="26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動腦子, 能作的更好, 有創意</a:t>
            </a:r>
            <a:r>
              <a:rPr lang="zh-TW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.</a:t>
            </a:r>
            <a:endParaRPr lang="en-US" altLang="zh-TW" sz="26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1200150" lvl="1" indent="-514350">
              <a:buFont typeface="+mj-lt"/>
              <a:buAutoNum type="arabicPeriod"/>
            </a:pPr>
            <a:r>
              <a:rPr lang="zh-TW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有</a:t>
            </a:r>
            <a:r>
              <a:rPr lang="zh-TW" altLang="en-US" sz="26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組織能力, 能規劃, 能帶人.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2029780" y="476672"/>
            <a:ext cx="777240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領導</a:t>
            </a:r>
            <a:r>
              <a:rPr lang="zh-CN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溝通的藝術</a:t>
            </a:r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 </a:t>
            </a:r>
            <a:r>
              <a:rPr lang="en-US" altLang="zh-TW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/>
            </a:r>
            <a:br>
              <a:rPr lang="en-US" altLang="zh-TW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</a:br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公司的主管 =窗戶</a:t>
            </a:r>
          </a:p>
        </p:txBody>
      </p:sp>
      <p:cxnSp>
        <p:nvCxnSpPr>
          <p:cNvPr id="13" name="直線接點 12"/>
          <p:cNvCxnSpPr/>
          <p:nvPr/>
        </p:nvCxnSpPr>
        <p:spPr>
          <a:xfrm>
            <a:off x="2783632" y="1844824"/>
            <a:ext cx="6264696" cy="0"/>
          </a:xfrm>
          <a:prstGeom prst="line">
            <a:avLst/>
          </a:prstGeom>
          <a:ln w="76200">
            <a:solidFill>
              <a:schemeClr val="tx2">
                <a:lumMod val="75000"/>
                <a:lumOff val="25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063552" y="2420888"/>
            <a:ext cx="784887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 algn="ctr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defRPr>
            </a:lvl1pPr>
            <a:lvl2pPr marL="685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TW" altLang="en-US" dirty="0"/>
              <a:t>員工透過主管看到公司, 必須擦亮</a:t>
            </a:r>
            <a:r>
              <a:rPr lang="zh-TW" altLang="en-US" dirty="0" smtClean="0"/>
              <a:t>窗戶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232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9676" y="686833"/>
            <a:ext cx="5472608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成功領導的十大特質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71664" y="2204864"/>
            <a:ext cx="6984776" cy="411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努力工作-很少抱怨,以身作則</a:t>
            </a:r>
            <a:endParaRPr lang="en-US" altLang="zh-TW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無限的好奇,渴望學習新的知識.</a:t>
            </a:r>
          </a:p>
          <a:p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永無休止的建立人際關係.</a:t>
            </a:r>
          </a:p>
          <a:p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對自己的進步與成長,近乎苛求.</a:t>
            </a:r>
          </a:p>
          <a:p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超乎尋常的有創意.</a:t>
            </a:r>
          </a:p>
          <a:p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肯負責任,會下決心,不猶疑不決.</a:t>
            </a:r>
          </a:p>
          <a:p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通常是放鬆的,不慌不忙,臨危不亂的.</a:t>
            </a:r>
          </a:p>
          <a:p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成功的領導永遠活在 </a:t>
            </a:r>
            <a:r>
              <a:rPr lang="zh-TW" altLang="en-US" dirty="0" smtClean="0">
                <a:solidFill>
                  <a:srgbClr val="002060"/>
                </a:solidFill>
                <a:ea typeface="標楷體" pitchFamily="65" charset="-120"/>
              </a:rPr>
              <a:t>“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現在</a:t>
            </a:r>
            <a:r>
              <a:rPr lang="zh-TW" altLang="en-US" dirty="0" smtClean="0">
                <a:solidFill>
                  <a:srgbClr val="002060"/>
                </a:solidFill>
                <a:ea typeface="標楷體" pitchFamily="65" charset="-120"/>
              </a:rPr>
              <a:t>”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.</a:t>
            </a:r>
          </a:p>
          <a:p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卻不斷的看著未來.</a:t>
            </a:r>
          </a:p>
          <a:p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成功的領導者對周圍的一切,立刻反應.</a:t>
            </a:r>
          </a:p>
          <a:p>
            <a:endParaRPr lang="zh-TW" altLang="en-US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6" name="直線接點 5"/>
          <p:cNvCxnSpPr/>
          <p:nvPr/>
        </p:nvCxnSpPr>
        <p:spPr>
          <a:xfrm>
            <a:off x="2783632" y="1844824"/>
            <a:ext cx="6264696" cy="0"/>
          </a:xfrm>
          <a:prstGeom prst="line">
            <a:avLst/>
          </a:prstGeom>
          <a:ln w="76200">
            <a:solidFill>
              <a:schemeClr val="tx2">
                <a:lumMod val="75000"/>
                <a:lumOff val="25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606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415480" y="629816"/>
            <a:ext cx="9073008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zh-TW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Ten Features of a successful Leader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639616" y="1988840"/>
            <a:ext cx="8064896" cy="4392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200" dirty="0" smtClean="0">
                <a:solidFill>
                  <a:srgbClr val="002060"/>
                </a:solidFill>
              </a:rPr>
              <a:t>Successful leaders always work very hard.</a:t>
            </a:r>
          </a:p>
          <a:p>
            <a:r>
              <a:rPr lang="en-US" altLang="zh-TW" sz="2200" dirty="0" smtClean="0">
                <a:solidFill>
                  <a:srgbClr val="002060"/>
                </a:solidFill>
              </a:rPr>
              <a:t>Curious about new knowledge</a:t>
            </a:r>
          </a:p>
          <a:p>
            <a:r>
              <a:rPr lang="en-US" altLang="zh-TW" sz="2200" dirty="0" smtClean="0">
                <a:solidFill>
                  <a:srgbClr val="002060"/>
                </a:solidFill>
              </a:rPr>
              <a:t>Never stop networking</a:t>
            </a:r>
          </a:p>
          <a:p>
            <a:r>
              <a:rPr lang="en-US" altLang="zh-TW" sz="2200" dirty="0" smtClean="0">
                <a:solidFill>
                  <a:srgbClr val="002060"/>
                </a:solidFill>
              </a:rPr>
              <a:t>Never stop push for self-growth</a:t>
            </a:r>
          </a:p>
          <a:p>
            <a:r>
              <a:rPr lang="en-US" altLang="zh-TW" sz="2200" dirty="0" smtClean="0">
                <a:solidFill>
                  <a:srgbClr val="002060"/>
                </a:solidFill>
              </a:rPr>
              <a:t>Unusually innovative</a:t>
            </a:r>
          </a:p>
          <a:p>
            <a:r>
              <a:rPr lang="en-US" altLang="zh-TW" sz="2200" dirty="0" smtClean="0">
                <a:solidFill>
                  <a:srgbClr val="002060"/>
                </a:solidFill>
              </a:rPr>
              <a:t>Responsible, can make decision</a:t>
            </a:r>
          </a:p>
          <a:p>
            <a:r>
              <a:rPr lang="en-US" altLang="zh-TW" sz="2200" dirty="0" smtClean="0">
                <a:solidFill>
                  <a:srgbClr val="002060"/>
                </a:solidFill>
              </a:rPr>
              <a:t>Always appears relaxed</a:t>
            </a:r>
          </a:p>
          <a:p>
            <a:r>
              <a:rPr lang="en-US" altLang="zh-TW" sz="2200" dirty="0" smtClean="0">
                <a:solidFill>
                  <a:srgbClr val="002060"/>
                </a:solidFill>
              </a:rPr>
              <a:t>Successful leaders keep focus on “present”,</a:t>
            </a:r>
          </a:p>
          <a:p>
            <a:r>
              <a:rPr lang="en-US" altLang="zh-TW" sz="2200" dirty="0" smtClean="0">
                <a:solidFill>
                  <a:srgbClr val="002060"/>
                </a:solidFill>
              </a:rPr>
              <a:t>With an eye looking over the future horizon</a:t>
            </a:r>
          </a:p>
          <a:p>
            <a:r>
              <a:rPr lang="en-US" altLang="zh-TW" sz="2200" dirty="0" smtClean="0">
                <a:solidFill>
                  <a:srgbClr val="002060"/>
                </a:solidFill>
              </a:rPr>
              <a:t>Successful leaders “respond” immediately.</a:t>
            </a:r>
          </a:p>
          <a:p>
            <a:endParaRPr lang="en-US" altLang="zh-TW" sz="2200" dirty="0" smtClean="0">
              <a:solidFill>
                <a:srgbClr val="002060"/>
              </a:solidFill>
            </a:endParaRPr>
          </a:p>
          <a:p>
            <a:endParaRPr lang="en-US" altLang="zh-TW" sz="2200" dirty="0" smtClean="0">
              <a:solidFill>
                <a:srgbClr val="002060"/>
              </a:solidFill>
            </a:endParaRPr>
          </a:p>
        </p:txBody>
      </p:sp>
      <p:cxnSp>
        <p:nvCxnSpPr>
          <p:cNvPr id="6" name="直線接點 5"/>
          <p:cNvCxnSpPr/>
          <p:nvPr/>
        </p:nvCxnSpPr>
        <p:spPr>
          <a:xfrm>
            <a:off x="1415480" y="1700808"/>
            <a:ext cx="9073008" cy="0"/>
          </a:xfrm>
          <a:prstGeom prst="line">
            <a:avLst/>
          </a:prstGeom>
          <a:ln w="76200">
            <a:solidFill>
              <a:schemeClr val="tx2">
                <a:lumMod val="75000"/>
                <a:lumOff val="25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35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03712" y="609600"/>
            <a:ext cx="4954488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什麼是領導?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02177" y="2132856"/>
            <a:ext cx="777240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領導與被領導者之間的互動關係.</a:t>
            </a:r>
          </a:p>
          <a:p>
            <a:r>
              <a:rPr lang="zh-TW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互動關係就是 </a:t>
            </a:r>
            <a:r>
              <a:rPr lang="zh-TW" altLang="en-US" sz="2600" dirty="0" smtClean="0">
                <a:solidFill>
                  <a:srgbClr val="002060"/>
                </a:solidFill>
                <a:ea typeface="標楷體" pitchFamily="65" charset="-120"/>
              </a:rPr>
              <a:t>‘</a:t>
            </a:r>
            <a:r>
              <a:rPr lang="zh-TW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行為科學</a:t>
            </a:r>
            <a:r>
              <a:rPr lang="zh-TW" altLang="en-US" sz="2600" dirty="0" smtClean="0">
                <a:solidFill>
                  <a:srgbClr val="002060"/>
                </a:solidFill>
                <a:ea typeface="標楷體" pitchFamily="65" charset="-120"/>
              </a:rPr>
              <a:t>’</a:t>
            </a:r>
            <a:r>
              <a:rPr lang="zh-TW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.</a:t>
            </a:r>
          </a:p>
          <a:p>
            <a:r>
              <a:rPr lang="zh-TW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行為科學的重大發現 - 接觸</a:t>
            </a:r>
          </a:p>
          <a:p>
            <a:r>
              <a:rPr lang="zh-TW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猴子的試驗.</a:t>
            </a:r>
          </a:p>
          <a:p>
            <a:r>
              <a:rPr lang="zh-TW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接觸的定義-你所能給與和接受的關懷.</a:t>
            </a:r>
          </a:p>
          <a:p>
            <a:r>
              <a:rPr lang="zh-TW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正面/負面,有形/無形, 有條件/無條件的.</a:t>
            </a:r>
          </a:p>
          <a:p>
            <a:r>
              <a:rPr lang="zh-TW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主管與部屬之間,平衡的接觸是重點.</a:t>
            </a:r>
          </a:p>
          <a:p>
            <a:r>
              <a:rPr lang="zh-TW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越給別人正面的接觸,別人</a:t>
            </a:r>
            <a:r>
              <a:rPr lang="zh-CN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越</a:t>
            </a:r>
            <a:r>
              <a:rPr lang="zh-TW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要</a:t>
            </a:r>
            <a:r>
              <a:rPr lang="zh-CN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回</a:t>
            </a:r>
            <a:r>
              <a:rPr lang="zh-TW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報你.</a:t>
            </a:r>
          </a:p>
        </p:txBody>
      </p:sp>
      <p:cxnSp>
        <p:nvCxnSpPr>
          <p:cNvPr id="6" name="直線接點 5"/>
          <p:cNvCxnSpPr/>
          <p:nvPr/>
        </p:nvCxnSpPr>
        <p:spPr>
          <a:xfrm>
            <a:off x="2783632" y="1844824"/>
            <a:ext cx="6264696" cy="0"/>
          </a:xfrm>
          <a:prstGeom prst="line">
            <a:avLst/>
          </a:prstGeom>
          <a:ln w="76200">
            <a:solidFill>
              <a:schemeClr val="tx2">
                <a:lumMod val="75000"/>
                <a:lumOff val="25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193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7568" y="609600"/>
            <a:ext cx="7114728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給予負面接觸的規則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377158" y="2255251"/>
            <a:ext cx="6058272" cy="3824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人前褒獎,人後批評.</a:t>
            </a:r>
          </a:p>
          <a:p>
            <a:r>
              <a:rPr lang="zh-TW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如有可批之處,必須立既執行.</a:t>
            </a:r>
          </a:p>
          <a:p>
            <a:r>
              <a:rPr lang="zh-TW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必須明確,不可含糊.</a:t>
            </a:r>
          </a:p>
          <a:p>
            <a:r>
              <a:rPr lang="zh-TW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只用一手資料,不聽馬路消息.</a:t>
            </a:r>
          </a:p>
          <a:p>
            <a:r>
              <a:rPr lang="zh-TW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不提陳年老帳,專注行為的批評.</a:t>
            </a:r>
          </a:p>
          <a:p>
            <a:r>
              <a:rPr lang="zh-TW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解釋偏差行為所能導致的後果.</a:t>
            </a:r>
          </a:p>
          <a:p>
            <a:r>
              <a:rPr lang="zh-TW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達成協議,過眼雲煙,永不再提.</a:t>
            </a:r>
          </a:p>
        </p:txBody>
      </p:sp>
      <p:cxnSp>
        <p:nvCxnSpPr>
          <p:cNvPr id="6" name="直線接點 5"/>
          <p:cNvCxnSpPr/>
          <p:nvPr/>
        </p:nvCxnSpPr>
        <p:spPr>
          <a:xfrm>
            <a:off x="2783632" y="1844824"/>
            <a:ext cx="6264696" cy="0"/>
          </a:xfrm>
          <a:prstGeom prst="line">
            <a:avLst/>
          </a:prstGeom>
          <a:ln w="76200">
            <a:solidFill>
              <a:schemeClr val="tx2">
                <a:lumMod val="75000"/>
                <a:lumOff val="25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92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862672" y="609600"/>
            <a:ext cx="6106616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有形/無形的接觸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639616" y="2276872"/>
            <a:ext cx="7992888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zh-TW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航空公司的例子,如何照顧顧客.</a:t>
            </a:r>
            <a:endParaRPr lang="en-US" altLang="zh-TW" sz="3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主管應該用照顧顧客的態度照顧部屬.</a:t>
            </a:r>
            <a:endParaRPr lang="en-US" altLang="zh-TW" sz="3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圖書館的例子好的接觸可解決硬體不足.</a:t>
            </a:r>
            <a:endParaRPr lang="en-US" altLang="zh-TW" sz="3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幾個小技巧</a:t>
            </a:r>
            <a:r>
              <a:rPr lang="en-US" altLang="zh-TW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:</a:t>
            </a:r>
            <a:endParaRPr lang="zh-TW" altLang="en-US" sz="3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叫對方名字,對方覺得受到尊重.</a:t>
            </a:r>
          </a:p>
          <a:p>
            <a:pPr lvl="1"/>
            <a:r>
              <a:rPr lang="zh-TW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微笑能化解一切誤會,一笑</a:t>
            </a:r>
            <a:r>
              <a:rPr lang="zh-CN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值</a:t>
            </a:r>
            <a:r>
              <a:rPr lang="zh-TW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千金.</a:t>
            </a:r>
          </a:p>
          <a:p>
            <a:pPr lvl="1"/>
            <a:r>
              <a:rPr lang="zh-TW" altLang="en-US" sz="2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適度的身體接觸是有必要的.</a:t>
            </a:r>
          </a:p>
        </p:txBody>
      </p:sp>
      <p:cxnSp>
        <p:nvCxnSpPr>
          <p:cNvPr id="6" name="直線接點 5"/>
          <p:cNvCxnSpPr/>
          <p:nvPr/>
        </p:nvCxnSpPr>
        <p:spPr>
          <a:xfrm>
            <a:off x="2783632" y="1844824"/>
            <a:ext cx="6264696" cy="0"/>
          </a:xfrm>
          <a:prstGeom prst="line">
            <a:avLst/>
          </a:prstGeom>
          <a:ln w="76200">
            <a:solidFill>
              <a:schemeClr val="tx2">
                <a:lumMod val="75000"/>
                <a:lumOff val="25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963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029780" y="609600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如何有效的與部屬溝通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351584" y="2132856"/>
            <a:ext cx="7992888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400" dirty="0" smtClean="0">
                <a:solidFill>
                  <a:srgbClr val="002060"/>
                </a:solidFill>
                <a:ea typeface="標楷體" pitchFamily="65" charset="-120"/>
              </a:rPr>
              <a:t>問開放性的問題, 尋求部屬的意見, 積極表示你有興趣.</a:t>
            </a:r>
          </a:p>
          <a:p>
            <a:r>
              <a:rPr lang="zh-TW" altLang="en-US" sz="2400" dirty="0" smtClean="0">
                <a:solidFill>
                  <a:srgbClr val="002060"/>
                </a:solidFill>
                <a:ea typeface="標楷體" pitchFamily="65" charset="-120"/>
              </a:rPr>
              <a:t>問明確的問題; 誰? 什麼? 結果是什麼? 多大? 多高?多重</a:t>
            </a:r>
            <a:r>
              <a:rPr lang="zh-TW" altLang="en-US" sz="2400" dirty="0">
                <a:solidFill>
                  <a:srgbClr val="002060"/>
                </a:solidFill>
                <a:ea typeface="標楷體" pitchFamily="65" charset="-120"/>
              </a:rPr>
              <a:t>?</a:t>
            </a:r>
            <a:endParaRPr lang="zh-TW" altLang="en-US" sz="2400" dirty="0" smtClean="0">
              <a:solidFill>
                <a:srgbClr val="002060"/>
              </a:solidFill>
              <a:ea typeface="標楷體" pitchFamily="65" charset="-120"/>
            </a:endParaRPr>
          </a:p>
          <a:p>
            <a:r>
              <a:rPr lang="zh-TW" altLang="en-US" sz="2400" dirty="0" smtClean="0">
                <a:solidFill>
                  <a:srgbClr val="002060"/>
                </a:solidFill>
                <a:ea typeface="標楷體" pitchFamily="65" charset="-120"/>
              </a:rPr>
              <a:t>如果你錯了, 直接承認錯誤. 領導並非上帝.</a:t>
            </a:r>
          </a:p>
          <a:p>
            <a:r>
              <a:rPr lang="zh-TW" altLang="en-US" sz="2400" dirty="0" smtClean="0">
                <a:solidFill>
                  <a:srgbClr val="002060"/>
                </a:solidFill>
                <a:ea typeface="標楷體" pitchFamily="65" charset="-120"/>
              </a:rPr>
              <a:t>保持開放的態度. 對人不存偏見, 對事不堅持己見.</a:t>
            </a:r>
          </a:p>
          <a:p>
            <a:r>
              <a:rPr lang="zh-TW" altLang="en-US" sz="2400" dirty="0" smtClean="0">
                <a:solidFill>
                  <a:srgbClr val="002060"/>
                </a:solidFill>
                <a:ea typeface="標楷體" pitchFamily="65" charset="-120"/>
              </a:rPr>
              <a:t>追根究底, 問清事實真相.</a:t>
            </a:r>
          </a:p>
          <a:p>
            <a:r>
              <a:rPr lang="zh-TW" altLang="en-US" sz="2400" dirty="0" smtClean="0">
                <a:solidFill>
                  <a:srgbClr val="002060"/>
                </a:solidFill>
                <a:ea typeface="標楷體" pitchFamily="65" charset="-120"/>
              </a:rPr>
              <a:t>回答明確 及時 快速 不反反複複 </a:t>
            </a:r>
          </a:p>
          <a:p>
            <a:r>
              <a:rPr lang="zh-TW" altLang="en-US" sz="2400" dirty="0" smtClean="0">
                <a:solidFill>
                  <a:srgbClr val="002060"/>
                </a:solidFill>
                <a:ea typeface="標楷體" pitchFamily="65" charset="-120"/>
              </a:rPr>
              <a:t>練習將指令寫下來 交給部署</a:t>
            </a:r>
          </a:p>
          <a:p>
            <a:r>
              <a:rPr lang="zh-TW" altLang="en-US" sz="2400" dirty="0" smtClean="0">
                <a:solidFill>
                  <a:srgbClr val="002060"/>
                </a:solidFill>
                <a:ea typeface="標楷體" pitchFamily="65" charset="-120"/>
              </a:rPr>
              <a:t>要能下決心  衡量主管素質的指標</a:t>
            </a:r>
          </a:p>
          <a:p>
            <a:r>
              <a:rPr lang="zh-TW" altLang="en-US" sz="2400" dirty="0" smtClean="0">
                <a:solidFill>
                  <a:srgbClr val="002060"/>
                </a:solidFill>
                <a:ea typeface="標楷體" pitchFamily="65" charset="-120"/>
              </a:rPr>
              <a:t>領導就是服務.</a:t>
            </a:r>
          </a:p>
          <a:p>
            <a:pPr>
              <a:buFont typeface="Wingdings" pitchFamily="2" charset="2"/>
              <a:buNone/>
            </a:pPr>
            <a:endParaRPr lang="zh-TW" altLang="en-US" sz="2400" dirty="0" smtClean="0">
              <a:solidFill>
                <a:srgbClr val="002060"/>
              </a:solidFill>
              <a:ea typeface="標楷體" pitchFamily="65" charset="-120"/>
            </a:endParaRPr>
          </a:p>
        </p:txBody>
      </p:sp>
      <p:cxnSp>
        <p:nvCxnSpPr>
          <p:cNvPr id="6" name="直線接點 5"/>
          <p:cNvCxnSpPr/>
          <p:nvPr/>
        </p:nvCxnSpPr>
        <p:spPr>
          <a:xfrm>
            <a:off x="2783632" y="1844824"/>
            <a:ext cx="6264696" cy="0"/>
          </a:xfrm>
          <a:prstGeom prst="line">
            <a:avLst/>
          </a:prstGeom>
          <a:ln w="76200">
            <a:solidFill>
              <a:schemeClr val="tx2">
                <a:lumMod val="75000"/>
                <a:lumOff val="25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19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639616" y="2204864"/>
            <a:ext cx="7772400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600" dirty="0" smtClean="0">
                <a:solidFill>
                  <a:srgbClr val="002060"/>
                </a:solidFill>
                <a:ea typeface="標楷體" pitchFamily="65" charset="-120"/>
              </a:rPr>
              <a:t>部屬家庭的生老病死必須親臨不得授權</a:t>
            </a:r>
          </a:p>
          <a:p>
            <a:r>
              <a:rPr lang="zh-TW" altLang="en-US" sz="2600" dirty="0" smtClean="0">
                <a:solidFill>
                  <a:srgbClr val="002060"/>
                </a:solidFill>
                <a:ea typeface="標楷體" pitchFamily="65" charset="-120"/>
              </a:rPr>
              <a:t>聽取部屬的意見與部屬面對面永遠是第一優先</a:t>
            </a:r>
          </a:p>
          <a:p>
            <a:r>
              <a:rPr lang="zh-TW" altLang="en-US" sz="2600" dirty="0" smtClean="0">
                <a:solidFill>
                  <a:srgbClr val="002060"/>
                </a:solidFill>
                <a:ea typeface="標楷體" pitchFamily="65" charset="-120"/>
              </a:rPr>
              <a:t>面對面的溝通是無法取代的</a:t>
            </a:r>
          </a:p>
          <a:p>
            <a:r>
              <a:rPr lang="zh-TW" altLang="en-US" sz="2600" dirty="0" smtClean="0">
                <a:solidFill>
                  <a:srgbClr val="002060"/>
                </a:solidFill>
                <a:ea typeface="標楷體" pitchFamily="65" charset="-120"/>
              </a:rPr>
              <a:t>公司內部盡量減少文書溝通</a:t>
            </a:r>
          </a:p>
          <a:p>
            <a:r>
              <a:rPr lang="zh-TW" altLang="en-US" sz="2600" dirty="0" smtClean="0">
                <a:solidFill>
                  <a:srgbClr val="002060"/>
                </a:solidFill>
                <a:ea typeface="標楷體" pitchFamily="65" charset="-120"/>
              </a:rPr>
              <a:t>多開小會少開大會</a:t>
            </a:r>
          </a:p>
          <a:p>
            <a:r>
              <a:rPr lang="zh-TW" altLang="en-US" sz="2600" dirty="0" smtClean="0">
                <a:solidFill>
                  <a:srgbClr val="002060"/>
                </a:solidFill>
                <a:ea typeface="標楷體" pitchFamily="65" charset="-120"/>
              </a:rPr>
              <a:t>關心　愛護　照顧　教導部屬是主管的天職</a:t>
            </a:r>
          </a:p>
          <a:p>
            <a:r>
              <a:rPr lang="zh-TW" altLang="en-US" sz="2600" dirty="0" smtClean="0">
                <a:solidFill>
                  <a:srgbClr val="002060"/>
                </a:solidFill>
                <a:ea typeface="標楷體" pitchFamily="65" charset="-120"/>
              </a:rPr>
              <a:t>要記住　領導就是服務</a:t>
            </a:r>
          </a:p>
          <a:p>
            <a:pPr>
              <a:buFont typeface="Wingdings" pitchFamily="2" charset="2"/>
              <a:buNone/>
            </a:pPr>
            <a:endParaRPr lang="zh-TW" altLang="en-US" sz="2600" dirty="0" smtClean="0">
              <a:solidFill>
                <a:srgbClr val="002060"/>
              </a:solidFill>
              <a:ea typeface="標楷體" pitchFamily="65" charset="-120"/>
            </a:endParaRPr>
          </a:p>
          <a:p>
            <a:pPr>
              <a:buFont typeface="Wingdings" pitchFamily="2" charset="2"/>
              <a:buNone/>
            </a:pPr>
            <a:endParaRPr lang="zh-TW" altLang="en-US" sz="2600" dirty="0" smtClean="0">
              <a:solidFill>
                <a:srgbClr val="002060"/>
              </a:solidFill>
              <a:ea typeface="標楷體" pitchFamily="65" charset="-120"/>
            </a:endParaRPr>
          </a:p>
          <a:p>
            <a:pPr>
              <a:buFont typeface="Wingdings" pitchFamily="2" charset="2"/>
              <a:buNone/>
            </a:pPr>
            <a:endParaRPr lang="zh-TW" altLang="en-US" sz="2600" dirty="0" smtClean="0">
              <a:solidFill>
                <a:srgbClr val="002060"/>
              </a:solidFill>
              <a:ea typeface="標楷體" pitchFamily="65" charset="-12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029780" y="609600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如何有效的與部屬溝通</a:t>
            </a:r>
          </a:p>
        </p:txBody>
      </p:sp>
      <p:cxnSp>
        <p:nvCxnSpPr>
          <p:cNvPr id="9" name="直線接點 8"/>
          <p:cNvCxnSpPr/>
          <p:nvPr/>
        </p:nvCxnSpPr>
        <p:spPr>
          <a:xfrm>
            <a:off x="2783632" y="1844824"/>
            <a:ext cx="6264696" cy="0"/>
          </a:xfrm>
          <a:prstGeom prst="line">
            <a:avLst/>
          </a:prstGeom>
          <a:ln w="76200">
            <a:solidFill>
              <a:schemeClr val="tx2">
                <a:lumMod val="75000"/>
                <a:lumOff val="25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871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75520" y="2348880"/>
            <a:ext cx="9534159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22860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rgbClr val="002060"/>
                </a:solidFill>
                <a:ea typeface="標楷體" pitchFamily="65" charset="-120"/>
              </a:defRPr>
            </a:lvl1pPr>
            <a:lvl2pPr marL="685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TW" altLang="en-US" sz="2600" dirty="0"/>
              <a:t>記住,你有權選聘部屬,無權選擇主管.</a:t>
            </a:r>
          </a:p>
          <a:p>
            <a:r>
              <a:rPr lang="zh-TW" altLang="en-US" sz="2600" dirty="0"/>
              <a:t>主管有公司的任務,並非與你作對.</a:t>
            </a:r>
          </a:p>
          <a:p>
            <a:r>
              <a:rPr lang="zh-TW" altLang="en-US" sz="2600" dirty="0"/>
              <a:t>在別人面前建立你主管的威信是你的職責,也表現你的成熟度.</a:t>
            </a:r>
          </a:p>
          <a:p>
            <a:r>
              <a:rPr lang="zh-TW" altLang="en-US" sz="2600" dirty="0"/>
              <a:t>船長的命令下達以前可以商量,下達之後沒有商量的餘地.</a:t>
            </a:r>
          </a:p>
          <a:p>
            <a:r>
              <a:rPr lang="zh-TW" altLang="en-US" sz="2600" dirty="0"/>
              <a:t>與主管溝通之前要有充分的準備,帶給主管可行的多重建議.</a:t>
            </a:r>
          </a:p>
        </p:txBody>
      </p:sp>
      <p:cxnSp>
        <p:nvCxnSpPr>
          <p:cNvPr id="6" name="直線接點 5"/>
          <p:cNvCxnSpPr/>
          <p:nvPr/>
        </p:nvCxnSpPr>
        <p:spPr>
          <a:xfrm>
            <a:off x="2783632" y="1844824"/>
            <a:ext cx="6264696" cy="0"/>
          </a:xfrm>
          <a:prstGeom prst="line">
            <a:avLst/>
          </a:prstGeom>
          <a:ln w="76200">
            <a:solidFill>
              <a:schemeClr val="tx2">
                <a:lumMod val="75000"/>
                <a:lumOff val="25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029780" y="609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如何有效的與</a:t>
            </a:r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主管</a:t>
            </a:r>
            <a:r>
              <a:rPr lang="zh-TW" alt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溝通</a:t>
            </a:r>
            <a:endParaRPr lang="zh-TW" altLang="en-US" b="1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624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2351584" y="609600"/>
            <a:ext cx="6908304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CN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領導的危機處理藝術</a:t>
            </a:r>
            <a:endParaRPr lang="zh-TW" altLang="en-US" b="1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</a:endParaRPr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3287688" y="2276872"/>
            <a:ext cx="5688632" cy="324036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zh-CN" altLang="en-US" sz="2600" dirty="0">
                <a:solidFill>
                  <a:srgbClr val="002060"/>
                </a:solidFill>
                <a:ea typeface="標楷體" pitchFamily="65" charset="-120"/>
              </a:rPr>
              <a:t>瞭解這個危機對公司未來的影響</a:t>
            </a:r>
            <a:endParaRPr lang="en-US" altLang="zh-CN" sz="2600" dirty="0">
              <a:solidFill>
                <a:srgbClr val="002060"/>
              </a:solidFill>
              <a:ea typeface="標楷體" pitchFamily="65" charset="-120"/>
            </a:endParaRPr>
          </a:p>
          <a:p>
            <a:r>
              <a:rPr lang="zh-CN" altLang="en-US" sz="2600" dirty="0">
                <a:solidFill>
                  <a:srgbClr val="002060"/>
                </a:solidFill>
                <a:ea typeface="標楷體" pitchFamily="65" charset="-120"/>
              </a:rPr>
              <a:t>設法瞭解這個危機對員工的影響</a:t>
            </a:r>
            <a:endParaRPr lang="en-US" altLang="zh-CN" sz="2600" dirty="0">
              <a:solidFill>
                <a:srgbClr val="002060"/>
              </a:solidFill>
              <a:ea typeface="標楷體" pitchFamily="65" charset="-120"/>
            </a:endParaRPr>
          </a:p>
          <a:p>
            <a:r>
              <a:rPr lang="zh-CN" altLang="en-US" sz="2600" dirty="0">
                <a:solidFill>
                  <a:srgbClr val="002060"/>
                </a:solidFill>
                <a:ea typeface="標楷體" pitchFamily="65" charset="-120"/>
              </a:rPr>
              <a:t>與員工一起討論解決危機的途徑</a:t>
            </a:r>
            <a:endParaRPr lang="en-US" altLang="zh-CN" sz="2600" dirty="0">
              <a:solidFill>
                <a:srgbClr val="002060"/>
              </a:solidFill>
              <a:ea typeface="標楷體" pitchFamily="65" charset="-120"/>
            </a:endParaRPr>
          </a:p>
          <a:p>
            <a:r>
              <a:rPr lang="zh-CN" altLang="en-US" sz="2600" dirty="0">
                <a:solidFill>
                  <a:srgbClr val="002060"/>
                </a:solidFill>
                <a:ea typeface="標楷體" pitchFamily="65" charset="-120"/>
              </a:rPr>
              <a:t>與員工一起進行解決危機的處理</a:t>
            </a:r>
            <a:endParaRPr lang="en-US" altLang="zh-CN" sz="2600" dirty="0">
              <a:solidFill>
                <a:srgbClr val="002060"/>
              </a:solidFill>
              <a:ea typeface="標楷體" pitchFamily="65" charset="-120"/>
            </a:endParaRPr>
          </a:p>
          <a:p>
            <a:r>
              <a:rPr lang="zh-CN" altLang="en-US" sz="2600" dirty="0">
                <a:solidFill>
                  <a:srgbClr val="002060"/>
                </a:solidFill>
                <a:ea typeface="標楷體" pitchFamily="65" charset="-120"/>
              </a:rPr>
              <a:t>危機解決以後給員工應有的獎勵</a:t>
            </a:r>
            <a:endParaRPr lang="en-US" altLang="zh-CN" sz="2600" dirty="0">
              <a:solidFill>
                <a:srgbClr val="002060"/>
              </a:solidFill>
              <a:ea typeface="標楷體" pitchFamily="65" charset="-120"/>
            </a:endParaRPr>
          </a:p>
          <a:p>
            <a:r>
              <a:rPr lang="zh-CN" altLang="en-US" sz="2600" dirty="0">
                <a:solidFill>
                  <a:srgbClr val="002060"/>
                </a:solidFill>
                <a:ea typeface="標楷體" pitchFamily="65" charset="-120"/>
              </a:rPr>
              <a:t>我的</a:t>
            </a:r>
            <a:r>
              <a:rPr lang="zh-CN" altLang="en-US" sz="2600" dirty="0" smtClean="0">
                <a:solidFill>
                  <a:srgbClr val="002060"/>
                </a:solidFill>
                <a:ea typeface="標楷體" pitchFamily="65" charset="-120"/>
              </a:rPr>
              <a:t>經驗</a:t>
            </a:r>
            <a:r>
              <a:rPr lang="zh-TW" altLang="en-US" sz="2600" dirty="0" smtClean="0">
                <a:solidFill>
                  <a:srgbClr val="002060"/>
                </a:solidFill>
                <a:ea typeface="標楷體" pitchFamily="65" charset="-120"/>
              </a:rPr>
              <a:t> </a:t>
            </a:r>
            <a:r>
              <a:rPr lang="en-US" altLang="zh-CN" sz="2600" dirty="0" smtClean="0">
                <a:solidFill>
                  <a:srgbClr val="002060"/>
                </a:solidFill>
                <a:ea typeface="標楷體" pitchFamily="65" charset="-120"/>
              </a:rPr>
              <a:t>-</a:t>
            </a:r>
            <a:r>
              <a:rPr lang="zh-TW" altLang="en-US" sz="2600" dirty="0" smtClean="0">
                <a:solidFill>
                  <a:srgbClr val="002060"/>
                </a:solidFill>
                <a:ea typeface="標楷體" pitchFamily="65" charset="-120"/>
              </a:rPr>
              <a:t> </a:t>
            </a:r>
            <a:r>
              <a:rPr lang="zh-CN" altLang="en-US" sz="2600" dirty="0" smtClean="0">
                <a:solidFill>
                  <a:srgbClr val="002060"/>
                </a:solidFill>
                <a:ea typeface="標楷體" pitchFamily="65" charset="-120"/>
              </a:rPr>
              <a:t>臺灣</a:t>
            </a:r>
            <a:r>
              <a:rPr lang="zh-CN" altLang="en-US" sz="2600" dirty="0">
                <a:solidFill>
                  <a:srgbClr val="002060"/>
                </a:solidFill>
                <a:ea typeface="標楷體" pitchFamily="65" charset="-120"/>
              </a:rPr>
              <a:t>，大陸。</a:t>
            </a:r>
            <a:endParaRPr lang="zh-TW" altLang="en-US" sz="2600" dirty="0">
              <a:solidFill>
                <a:srgbClr val="002060"/>
              </a:solidFill>
              <a:ea typeface="標楷體" pitchFamily="65" charset="-120"/>
            </a:endParaRPr>
          </a:p>
        </p:txBody>
      </p:sp>
      <p:cxnSp>
        <p:nvCxnSpPr>
          <p:cNvPr id="9" name="直線接點 8"/>
          <p:cNvCxnSpPr/>
          <p:nvPr/>
        </p:nvCxnSpPr>
        <p:spPr>
          <a:xfrm>
            <a:off x="2783632" y="1844824"/>
            <a:ext cx="6264696" cy="0"/>
          </a:xfrm>
          <a:prstGeom prst="line">
            <a:avLst/>
          </a:prstGeom>
          <a:ln w="76200">
            <a:solidFill>
              <a:schemeClr val="tx2">
                <a:lumMod val="75000"/>
                <a:lumOff val="25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0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575720" y="620688"/>
            <a:ext cx="468052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zh-TW" alt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溝通的定義</a:t>
            </a:r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>
          <a:xfrm>
            <a:off x="767408" y="2276872"/>
            <a:ext cx="11017224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TW" altLang="en-US" sz="32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溝通者將一個訊息透過一個管道傳遞給接收者而得到迴響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3548081" y="1844824"/>
            <a:ext cx="4608512" cy="0"/>
          </a:xfrm>
          <a:prstGeom prst="line">
            <a:avLst/>
          </a:prstGeom>
          <a:ln w="76200">
            <a:solidFill>
              <a:schemeClr val="tx2">
                <a:lumMod val="75000"/>
                <a:lumOff val="25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ectangle 1027"/>
          <p:cNvSpPr txBox="1">
            <a:spLocks noChangeArrowheads="1"/>
          </p:cNvSpPr>
          <p:nvPr/>
        </p:nvSpPr>
        <p:spPr>
          <a:xfrm>
            <a:off x="2855640" y="3238128"/>
            <a:ext cx="6264696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溝通者   </a:t>
            </a:r>
            <a:r>
              <a:rPr lang="zh-CN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溝通的成敗是溝通者的責任</a:t>
            </a:r>
          </a:p>
          <a:p>
            <a:pPr lvl="1"/>
            <a:r>
              <a:rPr lang="zh-CN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接收者   必須完全瞭解接收者</a:t>
            </a:r>
          </a:p>
          <a:p>
            <a:pPr lvl="1"/>
            <a:r>
              <a:rPr lang="zh-CN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訊息     要言之有物</a:t>
            </a:r>
          </a:p>
          <a:p>
            <a:pPr lvl="1"/>
            <a:r>
              <a:rPr lang="zh-CN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管道     不同的管道用不同的技巧</a:t>
            </a:r>
            <a:endParaRPr lang="zh-TW" altLang="en-US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迴響     </a:t>
            </a:r>
            <a:r>
              <a:rPr lang="zh-CN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有效的溝通一定是雙向的</a:t>
            </a:r>
          </a:p>
          <a:p>
            <a:pPr lvl="1"/>
            <a:endParaRPr lang="zh-TW" alt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254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999656" y="1916832"/>
            <a:ext cx="6552728" cy="244827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algn="ctr" defTabSz="914400"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標楷體" pitchFamily="65" charset="-120"/>
                <a:cs typeface="+mj-cs"/>
              </a:defRPr>
            </a:lvl1pPr>
          </a:lstStyle>
          <a:p>
            <a:r>
              <a:rPr lang="zh-TW" altLang="en-US" sz="9600" dirty="0"/>
              <a:t>謝謝大家！</a:t>
            </a:r>
          </a:p>
        </p:txBody>
      </p:sp>
    </p:spTree>
    <p:extLst>
      <p:ext uri="{BB962C8B-B14F-4D97-AF65-F5344CB8AC3E}">
        <p14:creationId xmlns:p14="http://schemas.microsoft.com/office/powerpoint/2010/main" val="409266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859205" y="609600"/>
            <a:ext cx="5986264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CN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工作場所</a:t>
            </a:r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溝通的種類</a:t>
            </a:r>
          </a:p>
        </p:txBody>
      </p:sp>
      <p:sp>
        <p:nvSpPr>
          <p:cNvPr id="13" name="Rectangle 1027"/>
          <p:cNvSpPr txBox="1">
            <a:spLocks noChangeArrowheads="1"/>
          </p:cNvSpPr>
          <p:nvPr/>
        </p:nvSpPr>
        <p:spPr>
          <a:xfrm>
            <a:off x="2423592" y="2564904"/>
            <a:ext cx="4356484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600" dirty="0" smtClean="0">
                <a:solidFill>
                  <a:srgbClr val="002060"/>
                </a:solidFill>
                <a:ea typeface="標楷體" pitchFamily="65" charset="-120"/>
              </a:rPr>
              <a:t>面試新進員工</a:t>
            </a:r>
          </a:p>
          <a:p>
            <a:r>
              <a:rPr lang="zh-TW" altLang="en-US" sz="3600" dirty="0" smtClean="0">
                <a:solidFill>
                  <a:srgbClr val="002060"/>
                </a:solidFill>
                <a:ea typeface="標楷體" pitchFamily="65" charset="-120"/>
              </a:rPr>
              <a:t>與員工討論工作</a:t>
            </a:r>
          </a:p>
          <a:p>
            <a:r>
              <a:rPr lang="zh-TW" altLang="en-US" sz="3600" dirty="0" smtClean="0">
                <a:solidFill>
                  <a:srgbClr val="002060"/>
                </a:solidFill>
                <a:ea typeface="標楷體" pitchFamily="65" charset="-120"/>
              </a:rPr>
              <a:t>辭退員工</a:t>
            </a:r>
          </a:p>
          <a:p>
            <a:r>
              <a:rPr lang="zh-TW" altLang="en-US" sz="3600" dirty="0" smtClean="0">
                <a:solidFill>
                  <a:srgbClr val="002060"/>
                </a:solidFill>
                <a:ea typeface="標楷體" pitchFamily="65" charset="-120"/>
              </a:rPr>
              <a:t>與上司談話</a:t>
            </a:r>
          </a:p>
        </p:txBody>
      </p:sp>
      <p:cxnSp>
        <p:nvCxnSpPr>
          <p:cNvPr id="17" name="直線接點 16"/>
          <p:cNvCxnSpPr/>
          <p:nvPr/>
        </p:nvCxnSpPr>
        <p:spPr>
          <a:xfrm>
            <a:off x="2783632" y="1844824"/>
            <a:ext cx="6264696" cy="0"/>
          </a:xfrm>
          <a:prstGeom prst="line">
            <a:avLst/>
          </a:prstGeom>
          <a:ln w="76200">
            <a:solidFill>
              <a:schemeClr val="tx2">
                <a:lumMod val="75000"/>
                <a:lumOff val="25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Rectangle 1027"/>
          <p:cNvSpPr txBox="1">
            <a:spLocks noChangeArrowheads="1"/>
          </p:cNvSpPr>
          <p:nvPr/>
        </p:nvSpPr>
        <p:spPr>
          <a:xfrm>
            <a:off x="7392144" y="2564904"/>
            <a:ext cx="3600400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600" dirty="0" smtClean="0">
                <a:solidFill>
                  <a:srgbClr val="002060"/>
                </a:solidFill>
                <a:ea typeface="標楷體" pitchFamily="65" charset="-120"/>
              </a:rPr>
              <a:t>簡報</a:t>
            </a:r>
          </a:p>
          <a:p>
            <a:r>
              <a:rPr lang="zh-TW" altLang="en-US" sz="3600" dirty="0" smtClean="0">
                <a:solidFill>
                  <a:srgbClr val="002060"/>
                </a:solidFill>
                <a:ea typeface="標楷體" pitchFamily="65" charset="-120"/>
              </a:rPr>
              <a:t>開會</a:t>
            </a:r>
          </a:p>
          <a:p>
            <a:r>
              <a:rPr lang="zh-CN" altLang="en-US" sz="3600" dirty="0" smtClean="0">
                <a:solidFill>
                  <a:srgbClr val="002060"/>
                </a:solidFill>
                <a:ea typeface="標楷體" pitchFamily="65" charset="-120"/>
              </a:rPr>
              <a:t>打電話</a:t>
            </a:r>
          </a:p>
          <a:p>
            <a:r>
              <a:rPr lang="en-US" altLang="zh-CN" sz="3600" dirty="0" smtClean="0">
                <a:solidFill>
                  <a:srgbClr val="002060"/>
                </a:solidFill>
                <a:ea typeface="標楷體" pitchFamily="65" charset="-120"/>
              </a:rPr>
              <a:t>e-Mail</a:t>
            </a:r>
          </a:p>
          <a:p>
            <a:pPr>
              <a:buFont typeface="Wingdings" pitchFamily="2" charset="2"/>
              <a:buNone/>
            </a:pPr>
            <a:endParaRPr lang="zh-TW" altLang="en-US" sz="3600" dirty="0" smtClean="0">
              <a:solidFill>
                <a:srgbClr val="002060"/>
              </a:solidFill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89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431704" y="609600"/>
            <a:ext cx="5026496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CN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非正式的</a:t>
            </a:r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溝通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631504" y="2809128"/>
            <a:ext cx="4428492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22860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>
                <a:solidFill>
                  <a:srgbClr val="002060"/>
                </a:solidFill>
                <a:ea typeface="標楷體" pitchFamily="65" charset="-120"/>
              </a:defRPr>
            </a:lvl1pPr>
            <a:lvl2pPr marL="685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dirty="0"/>
              <a:t>是溝通的潤滑油</a:t>
            </a:r>
          </a:p>
          <a:p>
            <a:r>
              <a:rPr lang="zh-CN" altLang="en-US" dirty="0"/>
              <a:t>佔溝通的50%</a:t>
            </a:r>
          </a:p>
          <a:p>
            <a:r>
              <a:rPr lang="zh-CN" altLang="en-US" dirty="0"/>
              <a:t>請客吃飯</a:t>
            </a:r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  <a:p>
            <a:endParaRPr lang="zh-CN" altLang="en-US" dirty="0"/>
          </a:p>
          <a:p>
            <a:endParaRPr lang="zh-TW" altLang="en-US" dirty="0"/>
          </a:p>
        </p:txBody>
      </p:sp>
      <p:cxnSp>
        <p:nvCxnSpPr>
          <p:cNvPr id="6" name="直線接點 5"/>
          <p:cNvCxnSpPr/>
          <p:nvPr/>
        </p:nvCxnSpPr>
        <p:spPr>
          <a:xfrm>
            <a:off x="2783632" y="1844824"/>
            <a:ext cx="6264696" cy="0"/>
          </a:xfrm>
          <a:prstGeom prst="line">
            <a:avLst/>
          </a:prstGeom>
          <a:ln w="76200">
            <a:solidFill>
              <a:schemeClr val="tx2">
                <a:lumMod val="75000"/>
                <a:lumOff val="25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64799" y="2809128"/>
            <a:ext cx="5400600" cy="20882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n-US"/>
            </a:defPPr>
            <a:lvl1pPr marL="22860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>
                <a:solidFill>
                  <a:srgbClr val="002060"/>
                </a:solidFill>
                <a:ea typeface="標楷體" pitchFamily="65" charset="-120"/>
              </a:defRPr>
            </a:lvl1pPr>
            <a:lvl2pPr marL="685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dirty="0"/>
              <a:t>唱歌</a:t>
            </a:r>
          </a:p>
          <a:p>
            <a:r>
              <a:rPr lang="zh-TW" altLang="en-US" dirty="0"/>
              <a:t>同樂</a:t>
            </a:r>
            <a:r>
              <a:rPr lang="zh-TW" altLang="en-US" dirty="0" smtClean="0"/>
              <a:t>會    生日</a:t>
            </a:r>
            <a:r>
              <a:rPr lang="zh-TW" altLang="en-US" dirty="0"/>
              <a:t>會 </a:t>
            </a:r>
            <a:r>
              <a:rPr lang="zh-TW" altLang="en-US" dirty="0" smtClean="0"/>
              <a:t>   年終</a:t>
            </a:r>
            <a:r>
              <a:rPr lang="zh-TW" altLang="en-US" dirty="0"/>
              <a:t>晚會</a:t>
            </a:r>
          </a:p>
          <a:p>
            <a:r>
              <a:rPr lang="zh-TW" altLang="en-US" dirty="0"/>
              <a:t>婚喪喜慶</a:t>
            </a:r>
            <a:endParaRPr lang="zh-CN" altLang="en-US" dirty="0"/>
          </a:p>
          <a:p>
            <a:endParaRPr lang="zh-CN" altLang="en-US" dirty="0"/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  <a:p>
            <a:endParaRPr lang="zh-CN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2743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218992" y="609600"/>
            <a:ext cx="3393976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溝通 – 聽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83432" y="2687881"/>
            <a:ext cx="5646706" cy="22284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zh-TW" altLang="en-US" sz="3600" dirty="0" smtClean="0">
                <a:solidFill>
                  <a:srgbClr val="002060"/>
                </a:solidFill>
                <a:ea typeface="標楷體" pitchFamily="65" charset="-120"/>
              </a:rPr>
              <a:t> 聽 – 聽與傾聽是不同的</a:t>
            </a:r>
            <a:endParaRPr lang="en-US" altLang="zh-TW" sz="3600" dirty="0" smtClean="0">
              <a:solidFill>
                <a:srgbClr val="002060"/>
              </a:solidFill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3600" dirty="0" smtClean="0">
                <a:solidFill>
                  <a:srgbClr val="002060"/>
                </a:solidFill>
                <a:ea typeface="標楷體" pitchFamily="65" charset="-120"/>
              </a:rPr>
              <a:t> 傾聽 – </a:t>
            </a:r>
            <a:r>
              <a:rPr lang="zh-CN" altLang="en-US" sz="3600" dirty="0" smtClean="0">
                <a:solidFill>
                  <a:srgbClr val="002060"/>
                </a:solidFill>
                <a:ea typeface="標楷體" pitchFamily="65" charset="-120"/>
              </a:rPr>
              <a:t>是</a:t>
            </a:r>
            <a:r>
              <a:rPr lang="zh-TW" altLang="en-US" sz="3600" dirty="0" smtClean="0">
                <a:solidFill>
                  <a:srgbClr val="002060"/>
                </a:solidFill>
                <a:ea typeface="標楷體" pitchFamily="65" charset="-120"/>
              </a:rPr>
              <a:t>用心的聽</a:t>
            </a:r>
          </a:p>
        </p:txBody>
      </p:sp>
      <p:cxnSp>
        <p:nvCxnSpPr>
          <p:cNvPr id="6" name="直線接點 5"/>
          <p:cNvCxnSpPr/>
          <p:nvPr/>
        </p:nvCxnSpPr>
        <p:spPr>
          <a:xfrm>
            <a:off x="2783632" y="1844824"/>
            <a:ext cx="6264696" cy="0"/>
          </a:xfrm>
          <a:prstGeom prst="line">
            <a:avLst/>
          </a:prstGeom>
          <a:ln w="76200">
            <a:solidFill>
              <a:schemeClr val="tx2">
                <a:lumMod val="75000"/>
                <a:lumOff val="25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23992" y="2687881"/>
            <a:ext cx="5904656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zh-TW" altLang="en-US" sz="2800" dirty="0" smtClean="0">
                <a:solidFill>
                  <a:srgbClr val="002060"/>
                </a:solidFill>
                <a:ea typeface="標楷體" pitchFamily="65" charset="-120"/>
              </a:rPr>
              <a:t>目光接觸：溝通技巧的第一課</a:t>
            </a:r>
          </a:p>
          <a:p>
            <a:pPr lvl="1"/>
            <a:r>
              <a:rPr lang="zh-TW" altLang="en-US" sz="2800" dirty="0" smtClean="0">
                <a:solidFill>
                  <a:srgbClr val="002060"/>
                </a:solidFill>
                <a:ea typeface="標楷體" pitchFamily="65" charset="-120"/>
              </a:rPr>
              <a:t>肢體語言：此時無聲勝有聲</a:t>
            </a:r>
          </a:p>
          <a:p>
            <a:pPr lvl="1"/>
            <a:r>
              <a:rPr lang="zh-TW" altLang="en-US" sz="2800" dirty="0" smtClean="0">
                <a:solidFill>
                  <a:srgbClr val="002060"/>
                </a:solidFill>
                <a:ea typeface="標楷體" pitchFamily="65" charset="-120"/>
              </a:rPr>
              <a:t>字裡行間：指禿子罵和尚</a:t>
            </a:r>
          </a:p>
          <a:p>
            <a:pPr lvl="1"/>
            <a:r>
              <a:rPr lang="zh-TW" altLang="en-US" sz="2800" dirty="0" smtClean="0">
                <a:solidFill>
                  <a:srgbClr val="002060"/>
                </a:solidFill>
                <a:ea typeface="標楷體" pitchFamily="65" charset="-120"/>
              </a:rPr>
              <a:t>注意毛病：每人都有</a:t>
            </a:r>
          </a:p>
          <a:p>
            <a:pPr>
              <a:buFont typeface="Wingdings" pitchFamily="2" charset="2"/>
              <a:buNone/>
            </a:pPr>
            <a:endParaRPr lang="zh-TW" altLang="en-US" dirty="0" smtClean="0">
              <a:solidFill>
                <a:srgbClr val="002060"/>
              </a:solidFill>
              <a:ea typeface="標楷體" pitchFamily="65" charset="-120"/>
            </a:endParaRPr>
          </a:p>
          <a:p>
            <a:pPr>
              <a:buFont typeface="Wingdings" pitchFamily="2" charset="2"/>
              <a:buNone/>
            </a:pPr>
            <a:endParaRPr lang="zh-TW" altLang="en-US" dirty="0" smtClean="0">
              <a:solidFill>
                <a:srgbClr val="002060"/>
              </a:solidFill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130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363008" y="609600"/>
            <a:ext cx="31059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標楷體" pitchFamily="65" charset="-120"/>
                <a:cs typeface="+mj-cs"/>
              </a:defRPr>
            </a:lvl1pPr>
          </a:lstStyle>
          <a:p>
            <a:r>
              <a:rPr lang="zh-TW" altLang="en-US" dirty="0"/>
              <a:t>溝通 – </a:t>
            </a:r>
            <a:r>
              <a:rPr lang="zh-CN" altLang="en-US" dirty="0"/>
              <a:t>說</a:t>
            </a:r>
            <a:endParaRPr lang="zh-TW" alt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567608" y="2204864"/>
            <a:ext cx="7772400" cy="2815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 dirty="0" smtClean="0">
                <a:solidFill>
                  <a:srgbClr val="002060"/>
                </a:solidFill>
                <a:ea typeface="標楷體" pitchFamily="65" charset="-120"/>
              </a:rPr>
              <a:t>音速</a:t>
            </a:r>
            <a:r>
              <a:rPr lang="zh-TW" altLang="en-US" dirty="0" smtClean="0">
                <a:solidFill>
                  <a:srgbClr val="002060"/>
                </a:solidFill>
                <a:ea typeface="標楷體" pitchFamily="65" charset="-120"/>
              </a:rPr>
              <a:t>：速度放慢　咬字清楚　不慌不忙</a:t>
            </a:r>
            <a:endParaRPr lang="zh-CN" altLang="en-US" dirty="0" smtClean="0">
              <a:solidFill>
                <a:srgbClr val="002060"/>
              </a:solidFill>
              <a:ea typeface="標楷體" pitchFamily="65" charset="-120"/>
            </a:endParaRPr>
          </a:p>
          <a:p>
            <a:r>
              <a:rPr lang="zh-CN" altLang="en-US" sz="3600" b="1" dirty="0" smtClean="0">
                <a:solidFill>
                  <a:srgbClr val="002060"/>
                </a:solidFill>
                <a:ea typeface="標楷體" pitchFamily="65" charset="-120"/>
              </a:rPr>
              <a:t>音量</a:t>
            </a:r>
            <a:r>
              <a:rPr lang="zh-TW" altLang="en-US" dirty="0" smtClean="0">
                <a:solidFill>
                  <a:srgbClr val="002060"/>
                </a:solidFill>
                <a:ea typeface="標楷體" pitchFamily="65" charset="-120"/>
              </a:rPr>
              <a:t>：中氣十足　抑揚頓挫　讓人聽見</a:t>
            </a:r>
            <a:endParaRPr lang="zh-CN" altLang="en-US" dirty="0" smtClean="0">
              <a:solidFill>
                <a:srgbClr val="002060"/>
              </a:solidFill>
              <a:ea typeface="標楷體" pitchFamily="65" charset="-120"/>
            </a:endParaRPr>
          </a:p>
          <a:p>
            <a:r>
              <a:rPr lang="zh-CN" altLang="en-US" sz="3600" b="1" dirty="0" smtClean="0">
                <a:solidFill>
                  <a:srgbClr val="002060"/>
                </a:solidFill>
                <a:ea typeface="標楷體" pitchFamily="65" charset="-120"/>
              </a:rPr>
              <a:t>音質</a:t>
            </a:r>
            <a:r>
              <a:rPr lang="zh-TW" altLang="en-US" dirty="0" smtClean="0">
                <a:solidFill>
                  <a:srgbClr val="002060"/>
                </a:solidFill>
                <a:ea typeface="標楷體" pitchFamily="65" charset="-120"/>
              </a:rPr>
              <a:t>：優美動聽　黃鶯出谷　餘音繞樑</a:t>
            </a:r>
            <a:endParaRPr lang="zh-CN" altLang="en-US" dirty="0" smtClean="0">
              <a:solidFill>
                <a:srgbClr val="002060"/>
              </a:solidFill>
              <a:ea typeface="標楷體" pitchFamily="65" charset="-120"/>
            </a:endParaRPr>
          </a:p>
          <a:p>
            <a:r>
              <a:rPr lang="zh-CN" altLang="en-US" sz="3600" b="1" dirty="0" smtClean="0">
                <a:solidFill>
                  <a:srgbClr val="002060"/>
                </a:solidFill>
                <a:ea typeface="標楷體" pitchFamily="65" charset="-120"/>
              </a:rPr>
              <a:t>音感</a:t>
            </a:r>
            <a:r>
              <a:rPr lang="zh-TW" altLang="en-US" dirty="0" smtClean="0">
                <a:solidFill>
                  <a:srgbClr val="002060"/>
                </a:solidFill>
                <a:ea typeface="標楷體" pitchFamily="65" charset="-120"/>
              </a:rPr>
              <a:t>：感情豐富　內容充實　感染對方</a:t>
            </a:r>
          </a:p>
          <a:p>
            <a:pPr>
              <a:buFont typeface="Wingdings" pitchFamily="2" charset="2"/>
              <a:buNone/>
            </a:pPr>
            <a:endParaRPr lang="zh-TW" altLang="en-US" dirty="0" smtClean="0">
              <a:solidFill>
                <a:srgbClr val="002060"/>
              </a:solidFill>
              <a:ea typeface="標楷體" pitchFamily="65" charset="-120"/>
            </a:endParaRPr>
          </a:p>
        </p:txBody>
      </p:sp>
      <p:cxnSp>
        <p:nvCxnSpPr>
          <p:cNvPr id="9" name="直線接點 8"/>
          <p:cNvCxnSpPr/>
          <p:nvPr/>
        </p:nvCxnSpPr>
        <p:spPr>
          <a:xfrm>
            <a:off x="2783632" y="1844824"/>
            <a:ext cx="6264696" cy="0"/>
          </a:xfrm>
          <a:prstGeom prst="line">
            <a:avLst/>
          </a:prstGeom>
          <a:ln w="76200">
            <a:solidFill>
              <a:schemeClr val="tx2">
                <a:lumMod val="75000"/>
                <a:lumOff val="25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447928" y="4890747"/>
            <a:ext cx="6336704" cy="1411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zh-CN" altLang="en-US" b="1" dirty="0" smtClean="0">
                <a:solidFill>
                  <a:schemeClr val="accent3"/>
                </a:solidFill>
                <a:ea typeface="標楷體" pitchFamily="65" charset="-120"/>
              </a:rPr>
              <a:t>説的技術是需要：</a:t>
            </a:r>
          </a:p>
          <a:p>
            <a:pPr>
              <a:buFont typeface="Wingdings" pitchFamily="2" charset="2"/>
              <a:buNone/>
            </a:pPr>
            <a:r>
              <a:rPr lang="zh-TW" altLang="en-US" b="1" dirty="0" smtClean="0">
                <a:solidFill>
                  <a:schemeClr val="accent3"/>
                </a:solidFill>
                <a:ea typeface="標楷體" pitchFamily="65" charset="-120"/>
              </a:rPr>
              <a:t>　　　</a:t>
            </a:r>
            <a:r>
              <a:rPr lang="zh-TW" altLang="en-US" sz="4000" b="1" dirty="0" smtClean="0">
                <a:solidFill>
                  <a:schemeClr val="accent3"/>
                </a:solidFill>
                <a:ea typeface="標楷體" pitchFamily="65" charset="-120"/>
              </a:rPr>
              <a:t>練習，練習，再練習！</a:t>
            </a:r>
          </a:p>
          <a:p>
            <a:pPr lvl="1">
              <a:buFontTx/>
              <a:buNone/>
            </a:pPr>
            <a:endParaRPr lang="zh-TW" altLang="en-US" b="1" dirty="0" smtClean="0">
              <a:solidFill>
                <a:schemeClr val="accent3"/>
              </a:solidFill>
              <a:ea typeface="標楷體" pitchFamily="65" charset="-120"/>
            </a:endParaRPr>
          </a:p>
          <a:p>
            <a:pPr>
              <a:buFont typeface="Wingdings" pitchFamily="2" charset="2"/>
              <a:buNone/>
            </a:pPr>
            <a:endParaRPr lang="zh-TW" altLang="en-US" b="1" dirty="0" smtClean="0">
              <a:solidFill>
                <a:schemeClr val="accent3"/>
              </a:solidFill>
              <a:ea typeface="標楷體" pitchFamily="65" charset="-120"/>
            </a:endParaRPr>
          </a:p>
          <a:p>
            <a:pPr>
              <a:buFont typeface="Wingdings" pitchFamily="2" charset="2"/>
              <a:buNone/>
            </a:pPr>
            <a:endParaRPr lang="zh-TW" altLang="en-US" b="1" dirty="0" smtClean="0">
              <a:solidFill>
                <a:schemeClr val="accent3"/>
              </a:solidFill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266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958852" y="609600"/>
            <a:ext cx="5914256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肢體語言 – 真正的溝通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423592" y="2492896"/>
            <a:ext cx="6984776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 algn="ctr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defRPr>
            </a:lvl1pPr>
            <a:lvl2pPr marL="685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TW" altLang="en-US" dirty="0"/>
              <a:t>真情的流露, 無所遁形, 真正的溝通</a:t>
            </a:r>
          </a:p>
        </p:txBody>
      </p:sp>
      <p:cxnSp>
        <p:nvCxnSpPr>
          <p:cNvPr id="9" name="直線接點 8"/>
          <p:cNvCxnSpPr/>
          <p:nvPr/>
        </p:nvCxnSpPr>
        <p:spPr>
          <a:xfrm>
            <a:off x="2783632" y="1844824"/>
            <a:ext cx="6264696" cy="0"/>
          </a:xfrm>
          <a:prstGeom prst="line">
            <a:avLst/>
          </a:prstGeom>
          <a:ln w="76200">
            <a:solidFill>
              <a:schemeClr val="tx2">
                <a:lumMod val="75000"/>
                <a:lumOff val="25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359696" y="3292518"/>
            <a:ext cx="5418602" cy="27801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zh-TW" altLang="en-US" sz="2800" dirty="0" smtClean="0">
                <a:solidFill>
                  <a:srgbClr val="002060"/>
                </a:solidFill>
                <a:ea typeface="標楷體" pitchFamily="65" charset="-120"/>
              </a:rPr>
              <a:t>說話的速度, 音量的高低.</a:t>
            </a:r>
          </a:p>
          <a:p>
            <a:pPr lvl="1"/>
            <a:r>
              <a:rPr lang="zh-TW" altLang="en-US" sz="2800" dirty="0" smtClean="0">
                <a:solidFill>
                  <a:srgbClr val="002060"/>
                </a:solidFill>
                <a:ea typeface="標楷體" pitchFamily="65" charset="-120"/>
              </a:rPr>
              <a:t>面部的表情, 目光的接觸. </a:t>
            </a:r>
          </a:p>
          <a:p>
            <a:pPr lvl="1"/>
            <a:r>
              <a:rPr lang="zh-TW" altLang="en-US" sz="2800" dirty="0" smtClean="0">
                <a:solidFill>
                  <a:srgbClr val="002060"/>
                </a:solidFill>
                <a:ea typeface="標楷體" pitchFamily="65" charset="-120"/>
              </a:rPr>
              <a:t>站立的姿勢, 呼吸的速度.</a:t>
            </a:r>
          </a:p>
          <a:p>
            <a:pPr lvl="1"/>
            <a:r>
              <a:rPr lang="zh-TW" altLang="en-US" sz="2800" dirty="0" smtClean="0">
                <a:solidFill>
                  <a:srgbClr val="002060"/>
                </a:solidFill>
                <a:ea typeface="標楷體" pitchFamily="65" charset="-120"/>
              </a:rPr>
              <a:t>瞳孔的大小, 手勢及動作. </a:t>
            </a:r>
          </a:p>
          <a:p>
            <a:pPr lvl="1"/>
            <a:r>
              <a:rPr lang="zh-TW" altLang="en-US" sz="2800" dirty="0" smtClean="0">
                <a:solidFill>
                  <a:srgbClr val="002060"/>
                </a:solidFill>
                <a:ea typeface="標楷體" pitchFamily="65" charset="-120"/>
              </a:rPr>
              <a:t>目光的轉動, 穿著及打扮.</a:t>
            </a:r>
          </a:p>
          <a:p>
            <a:pPr lvl="1"/>
            <a:endParaRPr lang="zh-TW" altLang="en-US" sz="2800" dirty="0" smtClean="0">
              <a:solidFill>
                <a:srgbClr val="002060"/>
              </a:solidFill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259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029780" y="609600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幾個容易瞭解的肢體語言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423592" y="2132856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400" dirty="0" smtClean="0">
                <a:solidFill>
                  <a:srgbClr val="002060"/>
                </a:solidFill>
                <a:ea typeface="標楷體" pitchFamily="65" charset="-120"/>
              </a:rPr>
              <a:t>抱拳:  代表不安及敵對.</a:t>
            </a:r>
          </a:p>
          <a:p>
            <a:r>
              <a:rPr lang="zh-TW" altLang="en-US" sz="2400" dirty="0" smtClean="0">
                <a:solidFill>
                  <a:srgbClr val="002060"/>
                </a:solidFill>
                <a:ea typeface="標楷體" pitchFamily="65" charset="-120"/>
              </a:rPr>
              <a:t>直立:自信, 誠懇.    前傾: 堅決.   後傾: 防禦.</a:t>
            </a:r>
          </a:p>
          <a:p>
            <a:r>
              <a:rPr lang="zh-TW" altLang="en-US" sz="2400" dirty="0" smtClean="0">
                <a:solidFill>
                  <a:srgbClr val="002060"/>
                </a:solidFill>
                <a:ea typeface="標楷體" pitchFamily="65" charset="-120"/>
              </a:rPr>
              <a:t>低頭:  對工作沒興趣, 對別人不尊重.</a:t>
            </a:r>
          </a:p>
          <a:p>
            <a:r>
              <a:rPr lang="zh-TW" altLang="en-US" sz="2400" b="1" u="sng" dirty="0" smtClean="0">
                <a:solidFill>
                  <a:srgbClr val="00B0F0"/>
                </a:solidFill>
                <a:ea typeface="標楷體" pitchFamily="65" charset="-120"/>
              </a:rPr>
              <a:t>琴瑟合鳴</a:t>
            </a:r>
            <a:r>
              <a:rPr lang="zh-TW" altLang="en-US" sz="2400" dirty="0" smtClean="0">
                <a:solidFill>
                  <a:srgbClr val="002060"/>
                </a:solidFill>
                <a:ea typeface="標楷體" pitchFamily="65" charset="-120"/>
              </a:rPr>
              <a:t>:  溝通的最高境界.</a:t>
            </a:r>
          </a:p>
          <a:p>
            <a:r>
              <a:rPr lang="zh-TW" altLang="en-US" sz="2400" dirty="0" smtClean="0">
                <a:solidFill>
                  <a:srgbClr val="002060"/>
                </a:solidFill>
                <a:ea typeface="標楷體" pitchFamily="65" charset="-120"/>
              </a:rPr>
              <a:t>合鳴是因為尊重,信任,開放,和諧,站在同一條水平線上</a:t>
            </a:r>
          </a:p>
          <a:p>
            <a:r>
              <a:rPr lang="zh-TW" altLang="en-US" sz="2400" dirty="0" smtClean="0">
                <a:solidFill>
                  <a:srgbClr val="002060"/>
                </a:solidFill>
                <a:ea typeface="標楷體" pitchFamily="65" charset="-120"/>
              </a:rPr>
              <a:t>與人溝通應該</a:t>
            </a:r>
            <a:r>
              <a:rPr lang="zh-TW" altLang="en-US" sz="2400" b="1" u="sng" dirty="0" smtClean="0">
                <a:solidFill>
                  <a:srgbClr val="00B0F0"/>
                </a:solidFill>
                <a:ea typeface="標楷體" pitchFamily="65" charset="-120"/>
              </a:rPr>
              <a:t>去異求同</a:t>
            </a:r>
            <a:r>
              <a:rPr lang="zh-TW" altLang="en-US" sz="2400" dirty="0" smtClean="0">
                <a:solidFill>
                  <a:srgbClr val="002060"/>
                </a:solidFill>
                <a:ea typeface="標楷體" pitchFamily="65" charset="-120"/>
              </a:rPr>
              <a:t>, 集中注意力尋找相同點.</a:t>
            </a:r>
          </a:p>
          <a:p>
            <a:r>
              <a:rPr lang="zh-TW" altLang="en-US" sz="2400" dirty="0" smtClean="0">
                <a:solidFill>
                  <a:srgbClr val="002060"/>
                </a:solidFill>
                <a:ea typeface="標楷體" pitchFamily="65" charset="-120"/>
              </a:rPr>
              <a:t>與部屬溝通時, 應保持</a:t>
            </a:r>
            <a:r>
              <a:rPr lang="zh-CN" altLang="en-US" sz="2400" dirty="0" smtClean="0">
                <a:solidFill>
                  <a:srgbClr val="002060"/>
                </a:solidFill>
                <a:ea typeface="標楷體" pitchFamily="65" charset="-120"/>
              </a:rPr>
              <a:t>同</a:t>
            </a:r>
            <a:r>
              <a:rPr lang="zh-TW" altLang="en-US" sz="2400" dirty="0" smtClean="0">
                <a:solidFill>
                  <a:srgbClr val="002060"/>
                </a:solidFill>
                <a:ea typeface="標楷體" pitchFamily="65" charset="-120"/>
              </a:rPr>
              <a:t>一高度, 表示有高度的興趣.</a:t>
            </a:r>
          </a:p>
          <a:p>
            <a:r>
              <a:rPr lang="zh-TW" altLang="en-US" sz="2400" dirty="0" smtClean="0">
                <a:solidFill>
                  <a:srgbClr val="002060"/>
                </a:solidFill>
                <a:ea typeface="標楷體" pitchFamily="65" charset="-120"/>
              </a:rPr>
              <a:t>不能正眼看人者, 永遠不能作一個成功的主管.</a:t>
            </a:r>
          </a:p>
        </p:txBody>
      </p:sp>
      <p:cxnSp>
        <p:nvCxnSpPr>
          <p:cNvPr id="6" name="直線接點 5"/>
          <p:cNvCxnSpPr/>
          <p:nvPr/>
        </p:nvCxnSpPr>
        <p:spPr>
          <a:xfrm>
            <a:off x="2207568" y="1844824"/>
            <a:ext cx="7416824" cy="0"/>
          </a:xfrm>
          <a:prstGeom prst="line">
            <a:avLst/>
          </a:prstGeom>
          <a:ln w="76200">
            <a:solidFill>
              <a:schemeClr val="tx2">
                <a:lumMod val="75000"/>
                <a:lumOff val="25000"/>
              </a:schemeClr>
            </a:solidFill>
            <a:headEnd type="diamond" w="med" len="med"/>
            <a:tailEnd type="diamond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63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1305</TotalTime>
  <Words>1564</Words>
  <Application>Microsoft Office PowerPoint</Application>
  <PresentationFormat>寬螢幕</PresentationFormat>
  <Paragraphs>232</Paragraphs>
  <Slides>30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40" baseType="lpstr">
      <vt:lpstr>SimSun</vt:lpstr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Wingdings</vt:lpstr>
      <vt:lpstr>Office 佈景主題</vt:lpstr>
      <vt:lpstr>PowerPoint 簡報</vt:lpstr>
      <vt:lpstr>講師介紹</vt:lpstr>
      <vt:lpstr>溝通的定義</vt:lpstr>
      <vt:lpstr>工作場所溝通的種類</vt:lpstr>
      <vt:lpstr>非正式的溝通</vt:lpstr>
      <vt:lpstr>溝通 – 聽</vt:lpstr>
      <vt:lpstr>PowerPoint 簡報</vt:lpstr>
      <vt:lpstr>肢體語言 – 真正的溝通</vt:lpstr>
      <vt:lpstr>幾個容易瞭解的肢體語言</vt:lpstr>
      <vt:lpstr>不好的溝通</vt:lpstr>
      <vt:lpstr>不好的溝通</vt:lpstr>
      <vt:lpstr>我的溝通經驗</vt:lpstr>
      <vt:lpstr>PowerPoint 簡報</vt:lpstr>
      <vt:lpstr>溝通的秘訣</vt:lpstr>
      <vt:lpstr>良好溝通的關鍵</vt:lpstr>
      <vt:lpstr>建立自信的秘訣</vt:lpstr>
      <vt:lpstr>PowerPoint 簡報</vt:lpstr>
      <vt:lpstr>領導技巧的重點-溝通</vt:lpstr>
      <vt:lpstr>領導溝通的藝術  公司的主管 =窗戶</vt:lpstr>
      <vt:lpstr>領導溝通的藝術  公司的主管 =窗戶</vt:lpstr>
      <vt:lpstr>成功領導的十大特質</vt:lpstr>
      <vt:lpstr>Ten Features of a successful Leader</vt:lpstr>
      <vt:lpstr>什麼是領導?</vt:lpstr>
      <vt:lpstr>給予負面接觸的規則</vt:lpstr>
      <vt:lpstr>有形/無形的接觸</vt:lpstr>
      <vt:lpstr>如何有效的與部屬溝通</vt:lpstr>
      <vt:lpstr>如何有效的與部屬溝通</vt:lpstr>
      <vt:lpstr>PowerPoint 簡報</vt:lpstr>
      <vt:lpstr>領導的危機處理藝術</vt:lpstr>
      <vt:lpstr>PowerPoint 簡報</vt:lpstr>
    </vt:vector>
  </TitlesOfParts>
  <Company>ylib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情緒管理與壓力調適</dc:title>
  <dc:creator>tychen</dc:creator>
  <cp:lastModifiedBy>miranda.lin</cp:lastModifiedBy>
  <cp:revision>179</cp:revision>
  <dcterms:created xsi:type="dcterms:W3CDTF">2007-04-09T02:45:39Z</dcterms:created>
  <dcterms:modified xsi:type="dcterms:W3CDTF">2018-09-14T02:05:57Z</dcterms:modified>
</cp:coreProperties>
</file>